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2" r:id="rId2"/>
    <p:sldId id="276" r:id="rId3"/>
    <p:sldId id="275" r:id="rId4"/>
    <p:sldId id="277" r:id="rId5"/>
    <p:sldId id="266" r:id="rId6"/>
    <p:sldId id="263" r:id="rId7"/>
    <p:sldId id="264" r:id="rId8"/>
    <p:sldId id="265" r:id="rId9"/>
    <p:sldId id="268" r:id="rId10"/>
    <p:sldId id="279" r:id="rId11"/>
    <p:sldId id="280" r:id="rId12"/>
    <p:sldId id="281" r:id="rId13"/>
    <p:sldId id="28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16" autoAdjust="0"/>
  </p:normalViewPr>
  <p:slideViewPr>
    <p:cSldViewPr>
      <p:cViewPr varScale="1">
        <p:scale>
          <a:sx n="85" d="100"/>
          <a:sy n="85" d="100"/>
        </p:scale>
        <p:origin x="155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A3BAA-BEBD-43BC-A7F8-DA4FCB5F5B90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F2488-325C-42E5-9B07-CBD19A59E7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66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2488-325C-42E5-9B07-CBD19A59E74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58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B62AAB-AD2D-4862-9D56-21C176C4CCD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40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B62AAB-AD2D-4862-9D56-21C176C4CCD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7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8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0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2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0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6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7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6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184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5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73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5ADB3-2238-403D-9537-C58414720545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1C9FA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Gill Sans"/>
          <a:ea typeface="+mj-ea"/>
          <a:cs typeface="Gill San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6KKpRrrI9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534400" cy="23923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Neurological Disorders</a:t>
            </a:r>
            <a:br>
              <a:rPr lang="en-US" dirty="0"/>
            </a:br>
            <a:r>
              <a:rPr lang="en-US" dirty="0"/>
              <a:t>Lesson 3.3</a:t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1542871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Gill Sans"/>
                <a:cs typeface="Gill Sans"/>
              </a:rPr>
              <a:t>Why does applying pressure relieve some of </a:t>
            </a:r>
            <a:r>
              <a:rPr lang="en-US" sz="3600" b="1">
                <a:latin typeface="Gill Sans"/>
                <a:cs typeface="Gill Sans"/>
              </a:rPr>
              <a:t>our pain?</a:t>
            </a:r>
            <a:endParaRPr lang="en-US" sz="3600" b="1" dirty="0">
              <a:latin typeface="Gill Sans"/>
              <a:cs typeface="Gill Sans"/>
            </a:endParaRPr>
          </a:p>
        </p:txBody>
      </p:sp>
      <p:pic>
        <p:nvPicPr>
          <p:cNvPr id="8" name="Picture 2" descr="http://taft.k12.ca.us/images/linds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4232291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18" r="80417" b="22963"/>
          <a:stretch/>
        </p:blipFill>
        <p:spPr>
          <a:xfrm>
            <a:off x="5943600" y="2868110"/>
            <a:ext cx="2375572" cy="350438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referred pain b &amp; w.jpg"/>
          <p:cNvPicPr>
            <a:picLocks noChangeAspect="1"/>
          </p:cNvPicPr>
          <p:nvPr/>
        </p:nvPicPr>
        <p:blipFill rotWithShape="1">
          <a:blip r:embed="rId3"/>
          <a:srcRect l="3261" t="43957" r="8773"/>
          <a:stretch/>
        </p:blipFill>
        <p:spPr>
          <a:xfrm>
            <a:off x="163286" y="1509040"/>
            <a:ext cx="8599714" cy="4321629"/>
          </a:xfrm>
          <a:prstGeom prst="rect">
            <a:avLst/>
          </a:prstGeom>
          <a:ln>
            <a:noFill/>
          </a:ln>
        </p:spPr>
      </p:pic>
      <p:sp>
        <p:nvSpPr>
          <p:cNvPr id="27" name="Freeform 26"/>
          <p:cNvSpPr/>
          <p:nvPr/>
        </p:nvSpPr>
        <p:spPr>
          <a:xfrm>
            <a:off x="1453430" y="2408944"/>
            <a:ext cx="4489701" cy="1611455"/>
          </a:xfrm>
          <a:custGeom>
            <a:avLst/>
            <a:gdLst>
              <a:gd name="connsiteX0" fmla="*/ 0 w 4735286"/>
              <a:gd name="connsiteY0" fmla="*/ 0 h 1676400"/>
              <a:gd name="connsiteX1" fmla="*/ 402771 w 4735286"/>
              <a:gd name="connsiteY1" fmla="*/ 250371 h 1676400"/>
              <a:gd name="connsiteX2" fmla="*/ 1088571 w 4735286"/>
              <a:gd name="connsiteY2" fmla="*/ 348343 h 1676400"/>
              <a:gd name="connsiteX3" fmla="*/ 1796143 w 4735286"/>
              <a:gd name="connsiteY3" fmla="*/ 195943 h 1676400"/>
              <a:gd name="connsiteX4" fmla="*/ 2449286 w 4735286"/>
              <a:gd name="connsiteY4" fmla="*/ 87086 h 1676400"/>
              <a:gd name="connsiteX5" fmla="*/ 3026229 w 4735286"/>
              <a:gd name="connsiteY5" fmla="*/ 108857 h 1676400"/>
              <a:gd name="connsiteX6" fmla="*/ 3733800 w 4735286"/>
              <a:gd name="connsiteY6" fmla="*/ 326571 h 1676400"/>
              <a:gd name="connsiteX7" fmla="*/ 4430486 w 4735286"/>
              <a:gd name="connsiteY7" fmla="*/ 936171 h 1676400"/>
              <a:gd name="connsiteX8" fmla="*/ 4735286 w 4735286"/>
              <a:gd name="connsiteY8" fmla="*/ 1676400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35286" h="1676400">
                <a:moveTo>
                  <a:pt x="0" y="0"/>
                </a:moveTo>
                <a:cubicBezTo>
                  <a:pt x="110671" y="96157"/>
                  <a:pt x="221343" y="192314"/>
                  <a:pt x="402771" y="250371"/>
                </a:cubicBezTo>
                <a:cubicBezTo>
                  <a:pt x="584200" y="308428"/>
                  <a:pt x="856342" y="357414"/>
                  <a:pt x="1088571" y="348343"/>
                </a:cubicBezTo>
                <a:cubicBezTo>
                  <a:pt x="1320800" y="339272"/>
                  <a:pt x="1569357" y="239486"/>
                  <a:pt x="1796143" y="195943"/>
                </a:cubicBezTo>
                <a:cubicBezTo>
                  <a:pt x="2022929" y="152400"/>
                  <a:pt x="2244272" y="101600"/>
                  <a:pt x="2449286" y="87086"/>
                </a:cubicBezTo>
                <a:cubicBezTo>
                  <a:pt x="2654300" y="72572"/>
                  <a:pt x="2812143" y="68943"/>
                  <a:pt x="3026229" y="108857"/>
                </a:cubicBezTo>
                <a:cubicBezTo>
                  <a:pt x="3240315" y="148771"/>
                  <a:pt x="3499757" y="188685"/>
                  <a:pt x="3733800" y="326571"/>
                </a:cubicBezTo>
                <a:cubicBezTo>
                  <a:pt x="3967843" y="464457"/>
                  <a:pt x="4263572" y="711200"/>
                  <a:pt x="4430486" y="936171"/>
                </a:cubicBezTo>
                <a:cubicBezTo>
                  <a:pt x="4597400" y="1161142"/>
                  <a:pt x="4686300" y="1554843"/>
                  <a:pt x="4735286" y="1676400"/>
                </a:cubicBezTo>
              </a:path>
            </a:pathLst>
          </a:custGeom>
          <a:noFill/>
          <a:ln w="76200">
            <a:solidFill>
              <a:srgbClr val="C00000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221801" y="3214671"/>
            <a:ext cx="2157120" cy="1715717"/>
          </a:xfrm>
          <a:custGeom>
            <a:avLst/>
            <a:gdLst>
              <a:gd name="connsiteX0" fmla="*/ 0 w 2275114"/>
              <a:gd name="connsiteY0" fmla="*/ 1262742 h 1545378"/>
              <a:gd name="connsiteX1" fmla="*/ 217714 w 2275114"/>
              <a:gd name="connsiteY1" fmla="*/ 1426028 h 1545378"/>
              <a:gd name="connsiteX2" fmla="*/ 762000 w 2275114"/>
              <a:gd name="connsiteY2" fmla="*/ 1404257 h 1545378"/>
              <a:gd name="connsiteX3" fmla="*/ 1034143 w 2275114"/>
              <a:gd name="connsiteY3" fmla="*/ 1393371 h 1545378"/>
              <a:gd name="connsiteX4" fmla="*/ 1556657 w 2275114"/>
              <a:gd name="connsiteY4" fmla="*/ 1534885 h 1545378"/>
              <a:gd name="connsiteX5" fmla="*/ 1883229 w 2275114"/>
              <a:gd name="connsiteY5" fmla="*/ 1524000 h 1545378"/>
              <a:gd name="connsiteX6" fmla="*/ 1959429 w 2275114"/>
              <a:gd name="connsiteY6" fmla="*/ 1436914 h 1545378"/>
              <a:gd name="connsiteX7" fmla="*/ 1970314 w 2275114"/>
              <a:gd name="connsiteY7" fmla="*/ 1404257 h 1545378"/>
              <a:gd name="connsiteX8" fmla="*/ 2275114 w 2275114"/>
              <a:gd name="connsiteY8" fmla="*/ 0 h 1545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75114" h="1545378">
                <a:moveTo>
                  <a:pt x="0" y="1262742"/>
                </a:moveTo>
                <a:cubicBezTo>
                  <a:pt x="45357" y="1332592"/>
                  <a:pt x="90714" y="1402442"/>
                  <a:pt x="217714" y="1426028"/>
                </a:cubicBezTo>
                <a:cubicBezTo>
                  <a:pt x="344714" y="1449614"/>
                  <a:pt x="762000" y="1404257"/>
                  <a:pt x="762000" y="1404257"/>
                </a:cubicBezTo>
                <a:cubicBezTo>
                  <a:pt x="898071" y="1398814"/>
                  <a:pt x="901700" y="1371600"/>
                  <a:pt x="1034143" y="1393371"/>
                </a:cubicBezTo>
                <a:cubicBezTo>
                  <a:pt x="1166586" y="1415142"/>
                  <a:pt x="1415143" y="1513113"/>
                  <a:pt x="1556657" y="1534885"/>
                </a:cubicBezTo>
                <a:cubicBezTo>
                  <a:pt x="1698171" y="1556657"/>
                  <a:pt x="1816100" y="1540328"/>
                  <a:pt x="1883229" y="1524000"/>
                </a:cubicBezTo>
                <a:cubicBezTo>
                  <a:pt x="1950358" y="1507672"/>
                  <a:pt x="1944915" y="1456871"/>
                  <a:pt x="1959429" y="1436914"/>
                </a:cubicBezTo>
                <a:cubicBezTo>
                  <a:pt x="1973943" y="1416957"/>
                  <a:pt x="1917700" y="1643743"/>
                  <a:pt x="1970314" y="1404257"/>
                </a:cubicBezTo>
                <a:cubicBezTo>
                  <a:pt x="2022928" y="1164771"/>
                  <a:pt x="2149021" y="582385"/>
                  <a:pt x="2275114" y="0"/>
                </a:cubicBezTo>
              </a:path>
            </a:pathLst>
          </a:custGeom>
          <a:noFill/>
          <a:ln w="76200">
            <a:solidFill>
              <a:schemeClr val="tx1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319254" y="3350704"/>
            <a:ext cx="3313090" cy="23125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 rot="19796607">
            <a:off x="2648189" y="3287921"/>
            <a:ext cx="1420256" cy="251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 rot="21071248">
            <a:off x="3776504" y="2929033"/>
            <a:ext cx="516969" cy="1559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1319254" y="2670544"/>
            <a:ext cx="4417453" cy="1360319"/>
          </a:xfrm>
          <a:custGeom>
            <a:avLst/>
            <a:gdLst>
              <a:gd name="connsiteX0" fmla="*/ 0 w 4659086"/>
              <a:gd name="connsiteY0" fmla="*/ 0 h 1415143"/>
              <a:gd name="connsiteX1" fmla="*/ 533400 w 4659086"/>
              <a:gd name="connsiteY1" fmla="*/ 348343 h 1415143"/>
              <a:gd name="connsiteX2" fmla="*/ 1284515 w 4659086"/>
              <a:gd name="connsiteY2" fmla="*/ 446314 h 1415143"/>
              <a:gd name="connsiteX3" fmla="*/ 1959429 w 4659086"/>
              <a:gd name="connsiteY3" fmla="*/ 391886 h 1415143"/>
              <a:gd name="connsiteX4" fmla="*/ 2677886 w 4659086"/>
              <a:gd name="connsiteY4" fmla="*/ 250371 h 1415143"/>
              <a:gd name="connsiteX5" fmla="*/ 3276600 w 4659086"/>
              <a:gd name="connsiteY5" fmla="*/ 217714 h 1415143"/>
              <a:gd name="connsiteX6" fmla="*/ 4027715 w 4659086"/>
              <a:gd name="connsiteY6" fmla="*/ 337457 h 1415143"/>
              <a:gd name="connsiteX7" fmla="*/ 4430486 w 4659086"/>
              <a:gd name="connsiteY7" fmla="*/ 685800 h 1415143"/>
              <a:gd name="connsiteX8" fmla="*/ 4659086 w 4659086"/>
              <a:gd name="connsiteY8" fmla="*/ 1415143 h 1415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59086" h="1415143">
                <a:moveTo>
                  <a:pt x="0" y="0"/>
                </a:moveTo>
                <a:cubicBezTo>
                  <a:pt x="159657" y="136978"/>
                  <a:pt x="319314" y="273957"/>
                  <a:pt x="533400" y="348343"/>
                </a:cubicBezTo>
                <a:cubicBezTo>
                  <a:pt x="747486" y="422729"/>
                  <a:pt x="1046844" y="439057"/>
                  <a:pt x="1284515" y="446314"/>
                </a:cubicBezTo>
                <a:cubicBezTo>
                  <a:pt x="1522186" y="453571"/>
                  <a:pt x="1727201" y="424543"/>
                  <a:pt x="1959429" y="391886"/>
                </a:cubicBezTo>
                <a:cubicBezTo>
                  <a:pt x="2191657" y="359229"/>
                  <a:pt x="2458358" y="279400"/>
                  <a:pt x="2677886" y="250371"/>
                </a:cubicBezTo>
                <a:cubicBezTo>
                  <a:pt x="2897415" y="221342"/>
                  <a:pt x="3051629" y="203200"/>
                  <a:pt x="3276600" y="217714"/>
                </a:cubicBezTo>
                <a:cubicBezTo>
                  <a:pt x="3501571" y="232228"/>
                  <a:pt x="3835401" y="259443"/>
                  <a:pt x="4027715" y="337457"/>
                </a:cubicBezTo>
                <a:cubicBezTo>
                  <a:pt x="4220029" y="415471"/>
                  <a:pt x="4325258" y="506186"/>
                  <a:pt x="4430486" y="685800"/>
                </a:cubicBezTo>
                <a:cubicBezTo>
                  <a:pt x="4535714" y="865414"/>
                  <a:pt x="4597400" y="1140278"/>
                  <a:pt x="4659086" y="1415143"/>
                </a:cubicBezTo>
              </a:path>
            </a:pathLst>
          </a:custGeom>
          <a:noFill/>
          <a:ln w="76200">
            <a:solidFill>
              <a:srgbClr val="00B050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730949" y="2266307"/>
            <a:ext cx="693159" cy="540268"/>
            <a:chOff x="751114" y="1208314"/>
            <a:chExt cx="731075" cy="562042"/>
          </a:xfrm>
        </p:grpSpPr>
        <p:sp>
          <p:nvSpPr>
            <p:cNvPr id="43" name="Freeform 42"/>
            <p:cNvSpPr/>
            <p:nvPr/>
          </p:nvSpPr>
          <p:spPr>
            <a:xfrm>
              <a:off x="838200" y="1349829"/>
              <a:ext cx="522514" cy="304800"/>
            </a:xfrm>
            <a:custGeom>
              <a:avLst/>
              <a:gdLst>
                <a:gd name="connsiteX0" fmla="*/ 522514 w 522514"/>
                <a:gd name="connsiteY0" fmla="*/ 304800 h 304800"/>
                <a:gd name="connsiteX1" fmla="*/ 359229 w 522514"/>
                <a:gd name="connsiteY1" fmla="*/ 97971 h 304800"/>
                <a:gd name="connsiteX2" fmla="*/ 119743 w 522514"/>
                <a:gd name="connsiteY2" fmla="*/ 65314 h 304800"/>
                <a:gd name="connsiteX3" fmla="*/ 0 w 522514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2514" h="304800">
                  <a:moveTo>
                    <a:pt x="522514" y="304800"/>
                  </a:moveTo>
                  <a:cubicBezTo>
                    <a:pt x="474435" y="221342"/>
                    <a:pt x="426357" y="137885"/>
                    <a:pt x="359229" y="97971"/>
                  </a:cubicBezTo>
                  <a:cubicBezTo>
                    <a:pt x="292101" y="58057"/>
                    <a:pt x="179614" y="81642"/>
                    <a:pt x="119743" y="65314"/>
                  </a:cubicBezTo>
                  <a:cubicBezTo>
                    <a:pt x="59872" y="48986"/>
                    <a:pt x="29936" y="24493"/>
                    <a:pt x="0" y="0"/>
                  </a:cubicBezTo>
                </a:path>
              </a:pathLst>
            </a:custGeom>
            <a:noFill/>
            <a:ln w="762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805499" y="1404257"/>
              <a:ext cx="141558" cy="78040"/>
            </a:xfrm>
            <a:custGeom>
              <a:avLst/>
              <a:gdLst>
                <a:gd name="connsiteX0" fmla="*/ 141558 w 141558"/>
                <a:gd name="connsiteY0" fmla="*/ 0 h 78040"/>
                <a:gd name="connsiteX1" fmla="*/ 76244 w 141558"/>
                <a:gd name="connsiteY1" fmla="*/ 76200 h 78040"/>
                <a:gd name="connsiteX2" fmla="*/ 44 w 141558"/>
                <a:gd name="connsiteY2" fmla="*/ 54429 h 78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1558" h="78040">
                  <a:moveTo>
                    <a:pt x="141558" y="0"/>
                  </a:moveTo>
                  <a:cubicBezTo>
                    <a:pt x="120694" y="33564"/>
                    <a:pt x="99830" y="67129"/>
                    <a:pt x="76244" y="76200"/>
                  </a:cubicBezTo>
                  <a:cubicBezTo>
                    <a:pt x="52658" y="85271"/>
                    <a:pt x="-1770" y="58057"/>
                    <a:pt x="44" y="54429"/>
                  </a:cubicBezTo>
                </a:path>
              </a:pathLst>
            </a:custGeom>
            <a:noFill/>
            <a:ln w="762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1232492" y="1219201"/>
              <a:ext cx="149994" cy="435428"/>
            </a:xfrm>
            <a:custGeom>
              <a:avLst/>
              <a:gdLst>
                <a:gd name="connsiteX0" fmla="*/ 149994 w 149994"/>
                <a:gd name="connsiteY0" fmla="*/ 435428 h 435428"/>
                <a:gd name="connsiteX1" fmla="*/ 62908 w 149994"/>
                <a:gd name="connsiteY1" fmla="*/ 293914 h 435428"/>
                <a:gd name="connsiteX2" fmla="*/ 128223 w 149994"/>
                <a:gd name="connsiteY2" fmla="*/ 217714 h 435428"/>
                <a:gd name="connsiteX3" fmla="*/ 8480 w 149994"/>
                <a:gd name="connsiteY3" fmla="*/ 76200 h 435428"/>
                <a:gd name="connsiteX4" fmla="*/ 8480 w 149994"/>
                <a:gd name="connsiteY4" fmla="*/ 0 h 4354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994" h="435428">
                  <a:moveTo>
                    <a:pt x="149994" y="435428"/>
                  </a:moveTo>
                  <a:cubicBezTo>
                    <a:pt x="108265" y="382814"/>
                    <a:pt x="66536" y="330200"/>
                    <a:pt x="62908" y="293914"/>
                  </a:cubicBezTo>
                  <a:cubicBezTo>
                    <a:pt x="59280" y="257628"/>
                    <a:pt x="137294" y="254000"/>
                    <a:pt x="128223" y="217714"/>
                  </a:cubicBezTo>
                  <a:cubicBezTo>
                    <a:pt x="119152" y="181428"/>
                    <a:pt x="28437" y="112486"/>
                    <a:pt x="8480" y="76200"/>
                  </a:cubicBezTo>
                  <a:cubicBezTo>
                    <a:pt x="-11477" y="39914"/>
                    <a:pt x="10294" y="18143"/>
                    <a:pt x="8480" y="0"/>
                  </a:cubicBezTo>
                </a:path>
              </a:pathLst>
            </a:custGeom>
            <a:noFill/>
            <a:ln w="762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1371600" y="1208314"/>
              <a:ext cx="110589" cy="185057"/>
            </a:xfrm>
            <a:custGeom>
              <a:avLst/>
              <a:gdLst>
                <a:gd name="connsiteX0" fmla="*/ 0 w 110589"/>
                <a:gd name="connsiteY0" fmla="*/ 185057 h 185057"/>
                <a:gd name="connsiteX1" fmla="*/ 108857 w 110589"/>
                <a:gd name="connsiteY1" fmla="*/ 97972 h 185057"/>
                <a:gd name="connsiteX2" fmla="*/ 65314 w 110589"/>
                <a:gd name="connsiteY2" fmla="*/ 0 h 185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0589" h="185057">
                  <a:moveTo>
                    <a:pt x="0" y="185057"/>
                  </a:moveTo>
                  <a:cubicBezTo>
                    <a:pt x="48985" y="156936"/>
                    <a:pt x="97971" y="128815"/>
                    <a:pt x="108857" y="97972"/>
                  </a:cubicBezTo>
                  <a:cubicBezTo>
                    <a:pt x="119743" y="67129"/>
                    <a:pt x="76200" y="21771"/>
                    <a:pt x="65314" y="0"/>
                  </a:cubicBezTo>
                </a:path>
              </a:pathLst>
            </a:custGeom>
            <a:noFill/>
            <a:ln w="762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751114" y="1632857"/>
              <a:ext cx="587829" cy="137499"/>
            </a:xfrm>
            <a:custGeom>
              <a:avLst/>
              <a:gdLst>
                <a:gd name="connsiteX0" fmla="*/ 587829 w 587829"/>
                <a:gd name="connsiteY0" fmla="*/ 0 h 137499"/>
                <a:gd name="connsiteX1" fmla="*/ 391886 w 587829"/>
                <a:gd name="connsiteY1" fmla="*/ 65314 h 137499"/>
                <a:gd name="connsiteX2" fmla="*/ 195943 w 587829"/>
                <a:gd name="connsiteY2" fmla="*/ 130629 h 137499"/>
                <a:gd name="connsiteX3" fmla="*/ 32657 w 587829"/>
                <a:gd name="connsiteY3" fmla="*/ 130629 h 137499"/>
                <a:gd name="connsiteX4" fmla="*/ 0 w 587829"/>
                <a:gd name="connsiteY4" fmla="*/ 87086 h 137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7829" h="137499">
                  <a:moveTo>
                    <a:pt x="587829" y="0"/>
                  </a:moveTo>
                  <a:lnTo>
                    <a:pt x="391886" y="65314"/>
                  </a:lnTo>
                  <a:cubicBezTo>
                    <a:pt x="326572" y="87085"/>
                    <a:pt x="255814" y="119743"/>
                    <a:pt x="195943" y="130629"/>
                  </a:cubicBezTo>
                  <a:cubicBezTo>
                    <a:pt x="136071" y="141515"/>
                    <a:pt x="65314" y="137886"/>
                    <a:pt x="32657" y="130629"/>
                  </a:cubicBezTo>
                  <a:cubicBezTo>
                    <a:pt x="0" y="123372"/>
                    <a:pt x="0" y="87086"/>
                    <a:pt x="0" y="87086"/>
                  </a:cubicBezTo>
                </a:path>
              </a:pathLst>
            </a:custGeom>
            <a:noFill/>
            <a:ln w="762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65124" y="1990384"/>
            <a:ext cx="693159" cy="540268"/>
            <a:chOff x="751114" y="1208314"/>
            <a:chExt cx="731075" cy="562042"/>
          </a:xfrm>
        </p:grpSpPr>
        <p:sp>
          <p:nvSpPr>
            <p:cNvPr id="36" name="Freeform 35"/>
            <p:cNvSpPr/>
            <p:nvPr/>
          </p:nvSpPr>
          <p:spPr>
            <a:xfrm>
              <a:off x="838200" y="1349829"/>
              <a:ext cx="522514" cy="304800"/>
            </a:xfrm>
            <a:custGeom>
              <a:avLst/>
              <a:gdLst>
                <a:gd name="connsiteX0" fmla="*/ 522514 w 522514"/>
                <a:gd name="connsiteY0" fmla="*/ 304800 h 304800"/>
                <a:gd name="connsiteX1" fmla="*/ 359229 w 522514"/>
                <a:gd name="connsiteY1" fmla="*/ 97971 h 304800"/>
                <a:gd name="connsiteX2" fmla="*/ 119743 w 522514"/>
                <a:gd name="connsiteY2" fmla="*/ 65314 h 304800"/>
                <a:gd name="connsiteX3" fmla="*/ 0 w 522514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2514" h="304800">
                  <a:moveTo>
                    <a:pt x="522514" y="304800"/>
                  </a:moveTo>
                  <a:cubicBezTo>
                    <a:pt x="474435" y="221342"/>
                    <a:pt x="426357" y="137885"/>
                    <a:pt x="359229" y="97971"/>
                  </a:cubicBezTo>
                  <a:cubicBezTo>
                    <a:pt x="292101" y="58057"/>
                    <a:pt x="179614" y="81642"/>
                    <a:pt x="119743" y="65314"/>
                  </a:cubicBezTo>
                  <a:cubicBezTo>
                    <a:pt x="59872" y="48986"/>
                    <a:pt x="29936" y="24493"/>
                    <a:pt x="0" y="0"/>
                  </a:cubicBezTo>
                </a:path>
              </a:pathLst>
            </a:custGeom>
            <a:noFill/>
            <a:ln w="762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805499" y="1404257"/>
              <a:ext cx="141558" cy="78040"/>
            </a:xfrm>
            <a:custGeom>
              <a:avLst/>
              <a:gdLst>
                <a:gd name="connsiteX0" fmla="*/ 141558 w 141558"/>
                <a:gd name="connsiteY0" fmla="*/ 0 h 78040"/>
                <a:gd name="connsiteX1" fmla="*/ 76244 w 141558"/>
                <a:gd name="connsiteY1" fmla="*/ 76200 h 78040"/>
                <a:gd name="connsiteX2" fmla="*/ 44 w 141558"/>
                <a:gd name="connsiteY2" fmla="*/ 54429 h 78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1558" h="78040">
                  <a:moveTo>
                    <a:pt x="141558" y="0"/>
                  </a:moveTo>
                  <a:cubicBezTo>
                    <a:pt x="120694" y="33564"/>
                    <a:pt x="99830" y="67129"/>
                    <a:pt x="76244" y="76200"/>
                  </a:cubicBezTo>
                  <a:cubicBezTo>
                    <a:pt x="52658" y="85271"/>
                    <a:pt x="-1770" y="58057"/>
                    <a:pt x="44" y="54429"/>
                  </a:cubicBezTo>
                </a:path>
              </a:pathLst>
            </a:custGeom>
            <a:noFill/>
            <a:ln w="762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1232492" y="1219201"/>
              <a:ext cx="149994" cy="435428"/>
            </a:xfrm>
            <a:custGeom>
              <a:avLst/>
              <a:gdLst>
                <a:gd name="connsiteX0" fmla="*/ 149994 w 149994"/>
                <a:gd name="connsiteY0" fmla="*/ 435428 h 435428"/>
                <a:gd name="connsiteX1" fmla="*/ 62908 w 149994"/>
                <a:gd name="connsiteY1" fmla="*/ 293914 h 435428"/>
                <a:gd name="connsiteX2" fmla="*/ 128223 w 149994"/>
                <a:gd name="connsiteY2" fmla="*/ 217714 h 435428"/>
                <a:gd name="connsiteX3" fmla="*/ 8480 w 149994"/>
                <a:gd name="connsiteY3" fmla="*/ 76200 h 435428"/>
                <a:gd name="connsiteX4" fmla="*/ 8480 w 149994"/>
                <a:gd name="connsiteY4" fmla="*/ 0 h 4354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994" h="435428">
                  <a:moveTo>
                    <a:pt x="149994" y="435428"/>
                  </a:moveTo>
                  <a:cubicBezTo>
                    <a:pt x="108265" y="382814"/>
                    <a:pt x="66536" y="330200"/>
                    <a:pt x="62908" y="293914"/>
                  </a:cubicBezTo>
                  <a:cubicBezTo>
                    <a:pt x="59280" y="257628"/>
                    <a:pt x="137294" y="254000"/>
                    <a:pt x="128223" y="217714"/>
                  </a:cubicBezTo>
                  <a:cubicBezTo>
                    <a:pt x="119152" y="181428"/>
                    <a:pt x="28437" y="112486"/>
                    <a:pt x="8480" y="76200"/>
                  </a:cubicBezTo>
                  <a:cubicBezTo>
                    <a:pt x="-11477" y="39914"/>
                    <a:pt x="10294" y="18143"/>
                    <a:pt x="8480" y="0"/>
                  </a:cubicBezTo>
                </a:path>
              </a:pathLst>
            </a:custGeom>
            <a:noFill/>
            <a:ln w="762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1371600" y="1208314"/>
              <a:ext cx="110589" cy="185057"/>
            </a:xfrm>
            <a:custGeom>
              <a:avLst/>
              <a:gdLst>
                <a:gd name="connsiteX0" fmla="*/ 0 w 110589"/>
                <a:gd name="connsiteY0" fmla="*/ 185057 h 185057"/>
                <a:gd name="connsiteX1" fmla="*/ 108857 w 110589"/>
                <a:gd name="connsiteY1" fmla="*/ 97972 h 185057"/>
                <a:gd name="connsiteX2" fmla="*/ 65314 w 110589"/>
                <a:gd name="connsiteY2" fmla="*/ 0 h 185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0589" h="185057">
                  <a:moveTo>
                    <a:pt x="0" y="185057"/>
                  </a:moveTo>
                  <a:cubicBezTo>
                    <a:pt x="48985" y="156936"/>
                    <a:pt x="97971" y="128815"/>
                    <a:pt x="108857" y="97972"/>
                  </a:cubicBezTo>
                  <a:cubicBezTo>
                    <a:pt x="119743" y="67129"/>
                    <a:pt x="76200" y="21771"/>
                    <a:pt x="65314" y="0"/>
                  </a:cubicBezTo>
                </a:path>
              </a:pathLst>
            </a:custGeom>
            <a:noFill/>
            <a:ln w="762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751114" y="1632857"/>
              <a:ext cx="587829" cy="137499"/>
            </a:xfrm>
            <a:custGeom>
              <a:avLst/>
              <a:gdLst>
                <a:gd name="connsiteX0" fmla="*/ 587829 w 587829"/>
                <a:gd name="connsiteY0" fmla="*/ 0 h 137499"/>
                <a:gd name="connsiteX1" fmla="*/ 391886 w 587829"/>
                <a:gd name="connsiteY1" fmla="*/ 65314 h 137499"/>
                <a:gd name="connsiteX2" fmla="*/ 195943 w 587829"/>
                <a:gd name="connsiteY2" fmla="*/ 130629 h 137499"/>
                <a:gd name="connsiteX3" fmla="*/ 32657 w 587829"/>
                <a:gd name="connsiteY3" fmla="*/ 130629 h 137499"/>
                <a:gd name="connsiteX4" fmla="*/ 0 w 587829"/>
                <a:gd name="connsiteY4" fmla="*/ 87086 h 137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7829" h="137499">
                  <a:moveTo>
                    <a:pt x="587829" y="0"/>
                  </a:moveTo>
                  <a:lnTo>
                    <a:pt x="391886" y="65314"/>
                  </a:lnTo>
                  <a:cubicBezTo>
                    <a:pt x="326572" y="87085"/>
                    <a:pt x="255814" y="119743"/>
                    <a:pt x="195943" y="130629"/>
                  </a:cubicBezTo>
                  <a:cubicBezTo>
                    <a:pt x="136071" y="141515"/>
                    <a:pt x="65314" y="137886"/>
                    <a:pt x="32657" y="130629"/>
                  </a:cubicBezTo>
                  <a:cubicBezTo>
                    <a:pt x="0" y="123372"/>
                    <a:pt x="0" y="87086"/>
                    <a:pt x="0" y="87086"/>
                  </a:cubicBezTo>
                </a:path>
              </a:pathLst>
            </a:custGeom>
            <a:noFill/>
            <a:ln w="762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Freeform 47"/>
          <p:cNvSpPr/>
          <p:nvPr/>
        </p:nvSpPr>
        <p:spPr>
          <a:xfrm>
            <a:off x="4260782" y="2283376"/>
            <a:ext cx="0" cy="188352"/>
          </a:xfrm>
          <a:custGeom>
            <a:avLst/>
            <a:gdLst>
              <a:gd name="connsiteX0" fmla="*/ 0 w 0"/>
              <a:gd name="connsiteY0" fmla="*/ 0 h 195943"/>
              <a:gd name="connsiteX1" fmla="*/ 0 w 0"/>
              <a:gd name="connsiteY1" fmla="*/ 195943 h 19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95943">
                <a:moveTo>
                  <a:pt x="0" y="0"/>
                </a:moveTo>
                <a:lnTo>
                  <a:pt x="0" y="195943"/>
                </a:lnTo>
              </a:path>
            </a:pathLst>
          </a:custGeom>
          <a:noFill/>
          <a:ln w="76200">
            <a:solidFill>
              <a:srgbClr val="C00000"/>
            </a:solidFill>
            <a:head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4219498" y="2691471"/>
            <a:ext cx="0" cy="188352"/>
          </a:xfrm>
          <a:custGeom>
            <a:avLst/>
            <a:gdLst>
              <a:gd name="connsiteX0" fmla="*/ 0 w 0"/>
              <a:gd name="connsiteY0" fmla="*/ 0 h 195943"/>
              <a:gd name="connsiteX1" fmla="*/ 0 w 0"/>
              <a:gd name="connsiteY1" fmla="*/ 195943 h 19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95943">
                <a:moveTo>
                  <a:pt x="0" y="0"/>
                </a:moveTo>
                <a:lnTo>
                  <a:pt x="0" y="195943"/>
                </a:lnTo>
              </a:path>
            </a:pathLst>
          </a:custGeom>
          <a:noFill/>
          <a:ln w="76200">
            <a:solidFill>
              <a:srgbClr val="00B050"/>
            </a:solidFill>
            <a:head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7772400" y="5525869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Projection Neuron</a:t>
            </a:r>
          </a:p>
        </p:txBody>
      </p:sp>
      <p:cxnSp>
        <p:nvCxnSpPr>
          <p:cNvPr id="53" name="Straight Connector 52"/>
          <p:cNvCxnSpPr/>
          <p:nvPr/>
        </p:nvCxnSpPr>
        <p:spPr>
          <a:xfrm flipH="1" flipV="1">
            <a:off x="7990114" y="4930390"/>
            <a:ext cx="457200" cy="66001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3611199" y="1906672"/>
            <a:ext cx="312823" cy="4708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006971" y="3421423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Pressure neuron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367717" y="1621052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Pain neuron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3643205" y="3028024"/>
            <a:ext cx="296868" cy="5166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itle 6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the Circuit in the Spinal Cord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578821" y="2845339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To the Brain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5736707" y="4030863"/>
            <a:ext cx="206424" cy="476112"/>
          </a:xfrm>
          <a:prstGeom prst="line">
            <a:avLst/>
          </a:prstGeom>
          <a:ln w="76200">
            <a:solidFill>
              <a:srgbClr val="00B050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901566" y="3921744"/>
            <a:ext cx="206424" cy="476112"/>
          </a:xfrm>
          <a:prstGeom prst="line">
            <a:avLst/>
          </a:prstGeom>
          <a:ln w="76200">
            <a:solidFill>
              <a:srgbClr val="C00000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278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3" t="4603" r="64286" b="84444"/>
          <a:stretch/>
        </p:blipFill>
        <p:spPr>
          <a:xfrm>
            <a:off x="2743200" y="3429000"/>
            <a:ext cx="2732314" cy="7511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48" r="55238" b="17937"/>
          <a:stretch/>
        </p:blipFill>
        <p:spPr>
          <a:xfrm>
            <a:off x="1371600" y="2296886"/>
            <a:ext cx="4093028" cy="17634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0" y="2209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Pain neuron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48200" y="28194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Projection neuron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21085" y="3521920"/>
            <a:ext cx="1186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Brain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4724400" y="3151415"/>
            <a:ext cx="228600" cy="37050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071007" y="2394466"/>
            <a:ext cx="266700" cy="3693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337707" y="3723696"/>
            <a:ext cx="42726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38200" y="3516868"/>
            <a:ext cx="1687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Interneuron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28456" y="2962479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81800" y="3352484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Pain</a:t>
            </a:r>
          </a:p>
        </p:txBody>
      </p:sp>
      <p:cxnSp>
        <p:nvCxnSpPr>
          <p:cNvPr id="3" name="Straight Arrow Connector 2"/>
          <p:cNvCxnSpPr>
            <a:endCxn id="26" idx="1"/>
          </p:cNvCxnSpPr>
          <p:nvPr/>
        </p:nvCxnSpPr>
        <p:spPr>
          <a:xfrm>
            <a:off x="6324600" y="3706427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865910" y="2934740"/>
            <a:ext cx="3429000" cy="1200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6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Build the Circuit in the Spinal Cord</a:t>
            </a:r>
          </a:p>
        </p:txBody>
      </p:sp>
    </p:spTree>
    <p:extLst>
      <p:ext uri="{BB962C8B-B14F-4D97-AF65-F5344CB8AC3E}">
        <p14:creationId xmlns:p14="http://schemas.microsoft.com/office/powerpoint/2010/main" val="10891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3" t="4603" r="64286" b="84444"/>
          <a:stretch/>
        </p:blipFill>
        <p:spPr>
          <a:xfrm>
            <a:off x="2743200" y="3429000"/>
            <a:ext cx="2732314" cy="7511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49" r="55238" b="18730"/>
          <a:stretch/>
        </p:blipFill>
        <p:spPr>
          <a:xfrm>
            <a:off x="1371600" y="2296886"/>
            <a:ext cx="4093028" cy="17090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8571" r="5595" b="29365"/>
          <a:stretch/>
        </p:blipFill>
        <p:spPr>
          <a:xfrm>
            <a:off x="1371600" y="2264229"/>
            <a:ext cx="4060371" cy="288471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6000" y="2209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Pain neuron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53343" y="49646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Pressure neuron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48200" y="28194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Projection neuron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21085" y="3521920"/>
            <a:ext cx="1186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Brain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4724400" y="3151415"/>
            <a:ext cx="228600" cy="37050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2057400" y="4724400"/>
            <a:ext cx="228600" cy="3629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071007" y="2394466"/>
            <a:ext cx="266700" cy="3693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337707" y="3723696"/>
            <a:ext cx="42726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38200" y="3516868"/>
            <a:ext cx="1687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Interneuron</a:t>
            </a: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Add the Pressure Neuron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18" r="80417" b="22963"/>
          <a:stretch/>
        </p:blipFill>
        <p:spPr>
          <a:xfrm>
            <a:off x="7510231" y="4066902"/>
            <a:ext cx="1633769" cy="2410098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28456" y="2962479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781800" y="3352484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Pain</a:t>
            </a:r>
          </a:p>
        </p:txBody>
      </p:sp>
      <p:cxnSp>
        <p:nvCxnSpPr>
          <p:cNvPr id="38" name="Straight Arrow Connector 37"/>
          <p:cNvCxnSpPr>
            <a:endCxn id="37" idx="1"/>
          </p:cNvCxnSpPr>
          <p:nvPr/>
        </p:nvCxnSpPr>
        <p:spPr>
          <a:xfrm>
            <a:off x="6324600" y="3706427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781800" y="350520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Pain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48200" y="37338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-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65910" y="2920884"/>
            <a:ext cx="3429000" cy="14878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895600" y="4060370"/>
            <a:ext cx="152400" cy="500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13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6EB3F-2E04-48C1-A888-FEF536A1E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91200"/>
          </a:xfrm>
        </p:spPr>
        <p:txBody>
          <a:bodyPr>
            <a:normAutofit fontScale="92500" lnSpcReduction="20000"/>
          </a:bodyPr>
          <a:lstStyle/>
          <a:p>
            <a:r>
              <a:rPr lang="en-US" u="sng" dirty="0"/>
              <a:t>Depolarization</a:t>
            </a:r>
            <a:r>
              <a:rPr lang="en-US" dirty="0"/>
              <a:t> happens when the membrane becomes more positive (inflow of + ions) and the positive charges of the inside matches the positive charges outside of the membrane</a:t>
            </a:r>
          </a:p>
          <a:p>
            <a:pPr lvl="2"/>
            <a:r>
              <a:rPr lang="en-US" dirty="0"/>
              <a:t>This causes action potential/threshold to occur</a:t>
            </a:r>
          </a:p>
          <a:p>
            <a:pPr lvl="2"/>
            <a:r>
              <a:rPr lang="en-US" dirty="0"/>
              <a:t>Excitatory neurotransmitters</a:t>
            </a:r>
          </a:p>
          <a:p>
            <a:pPr marL="571500" indent="-457200"/>
            <a:r>
              <a:rPr lang="en-US" u="sng" dirty="0"/>
              <a:t>Hyperpolarization</a:t>
            </a:r>
            <a:r>
              <a:rPr lang="en-US" dirty="0"/>
              <a:t> happens when the membrane becomes more negative (inflow of – ions) and the negative charges of the inside is opposite from the positive charges on the outside</a:t>
            </a:r>
          </a:p>
          <a:p>
            <a:pPr marL="1371600" lvl="2" indent="-457200"/>
            <a:r>
              <a:rPr lang="en-US" dirty="0"/>
              <a:t>This causes action potential/threshold less likely to happen</a:t>
            </a:r>
          </a:p>
          <a:p>
            <a:pPr marL="1371600" lvl="2" indent="-457200"/>
            <a:r>
              <a:rPr lang="en-US" dirty="0"/>
              <a:t>Inhibitory neurotransmitters</a:t>
            </a:r>
          </a:p>
          <a:p>
            <a:pPr marL="571500" indent="-457200"/>
            <a:r>
              <a:rPr lang="en-US" dirty="0">
                <a:hlinkClick r:id="rId2"/>
              </a:rPr>
              <a:t>Action of Neurotransmitters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86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76200" y="1752600"/>
            <a:ext cx="3612607" cy="4620846"/>
          </a:xfrm>
          <a:custGeom>
            <a:avLst/>
            <a:gdLst>
              <a:gd name="connsiteX0" fmla="*/ 11430 w 3897791"/>
              <a:gd name="connsiteY0" fmla="*/ 1257300 h 3920490"/>
              <a:gd name="connsiteX1" fmla="*/ 1611630 w 3897791"/>
              <a:gd name="connsiteY1" fmla="*/ 1280160 h 3920490"/>
              <a:gd name="connsiteX2" fmla="*/ 1611630 w 3897791"/>
              <a:gd name="connsiteY2" fmla="*/ 1280160 h 3920490"/>
              <a:gd name="connsiteX3" fmla="*/ 1645920 w 3897791"/>
              <a:gd name="connsiteY3" fmla="*/ 1188720 h 3920490"/>
              <a:gd name="connsiteX4" fmla="*/ 1668780 w 3897791"/>
              <a:gd name="connsiteY4" fmla="*/ 1154430 h 3920490"/>
              <a:gd name="connsiteX5" fmla="*/ 1691640 w 3897791"/>
              <a:gd name="connsiteY5" fmla="*/ 1085850 h 3920490"/>
              <a:gd name="connsiteX6" fmla="*/ 1725930 w 3897791"/>
              <a:gd name="connsiteY6" fmla="*/ 1017270 h 3920490"/>
              <a:gd name="connsiteX7" fmla="*/ 1748790 w 3897791"/>
              <a:gd name="connsiteY7" fmla="*/ 982980 h 3920490"/>
              <a:gd name="connsiteX8" fmla="*/ 1771650 w 3897791"/>
              <a:gd name="connsiteY8" fmla="*/ 914400 h 3920490"/>
              <a:gd name="connsiteX9" fmla="*/ 1828800 w 3897791"/>
              <a:gd name="connsiteY9" fmla="*/ 845820 h 3920490"/>
              <a:gd name="connsiteX10" fmla="*/ 1908810 w 3897791"/>
              <a:gd name="connsiteY10" fmla="*/ 754380 h 3920490"/>
              <a:gd name="connsiteX11" fmla="*/ 1954530 w 3897791"/>
              <a:gd name="connsiteY11" fmla="*/ 685800 h 3920490"/>
              <a:gd name="connsiteX12" fmla="*/ 2000250 w 3897791"/>
              <a:gd name="connsiteY12" fmla="*/ 628650 h 3920490"/>
              <a:gd name="connsiteX13" fmla="*/ 2057400 w 3897791"/>
              <a:gd name="connsiteY13" fmla="*/ 571500 h 3920490"/>
              <a:gd name="connsiteX14" fmla="*/ 2080260 w 3897791"/>
              <a:gd name="connsiteY14" fmla="*/ 537210 h 3920490"/>
              <a:gd name="connsiteX15" fmla="*/ 2114550 w 3897791"/>
              <a:gd name="connsiteY15" fmla="*/ 525780 h 3920490"/>
              <a:gd name="connsiteX16" fmla="*/ 2148840 w 3897791"/>
              <a:gd name="connsiteY16" fmla="*/ 502920 h 3920490"/>
              <a:gd name="connsiteX17" fmla="*/ 2171700 w 3897791"/>
              <a:gd name="connsiteY17" fmla="*/ 468630 h 3920490"/>
              <a:gd name="connsiteX18" fmla="*/ 2205990 w 3897791"/>
              <a:gd name="connsiteY18" fmla="*/ 445770 h 3920490"/>
              <a:gd name="connsiteX19" fmla="*/ 2217420 w 3897791"/>
              <a:gd name="connsiteY19" fmla="*/ 411480 h 3920490"/>
              <a:gd name="connsiteX20" fmla="*/ 2263140 w 3897791"/>
              <a:gd name="connsiteY20" fmla="*/ 342900 h 3920490"/>
              <a:gd name="connsiteX21" fmla="*/ 2286000 w 3897791"/>
              <a:gd name="connsiteY21" fmla="*/ 308610 h 3920490"/>
              <a:gd name="connsiteX22" fmla="*/ 2354580 w 3897791"/>
              <a:gd name="connsiteY22" fmla="*/ 262890 h 3920490"/>
              <a:gd name="connsiteX23" fmla="*/ 2366010 w 3897791"/>
              <a:gd name="connsiteY23" fmla="*/ 228600 h 3920490"/>
              <a:gd name="connsiteX24" fmla="*/ 2434590 w 3897791"/>
              <a:gd name="connsiteY24" fmla="*/ 182880 h 3920490"/>
              <a:gd name="connsiteX25" fmla="*/ 2457450 w 3897791"/>
              <a:gd name="connsiteY25" fmla="*/ 148590 h 3920490"/>
              <a:gd name="connsiteX26" fmla="*/ 2491740 w 3897791"/>
              <a:gd name="connsiteY26" fmla="*/ 137160 h 3920490"/>
              <a:gd name="connsiteX27" fmla="*/ 2526030 w 3897791"/>
              <a:gd name="connsiteY27" fmla="*/ 114300 h 3920490"/>
              <a:gd name="connsiteX28" fmla="*/ 2560320 w 3897791"/>
              <a:gd name="connsiteY28" fmla="*/ 102870 h 3920490"/>
              <a:gd name="connsiteX29" fmla="*/ 2697480 w 3897791"/>
              <a:gd name="connsiteY29" fmla="*/ 34290 h 3920490"/>
              <a:gd name="connsiteX30" fmla="*/ 3006090 w 3897791"/>
              <a:gd name="connsiteY30" fmla="*/ 11430 h 3920490"/>
              <a:gd name="connsiteX31" fmla="*/ 3108960 w 3897791"/>
              <a:gd name="connsiteY31" fmla="*/ 0 h 3920490"/>
              <a:gd name="connsiteX32" fmla="*/ 3577590 w 3897791"/>
              <a:gd name="connsiteY32" fmla="*/ 11430 h 3920490"/>
              <a:gd name="connsiteX33" fmla="*/ 3611880 w 3897791"/>
              <a:gd name="connsiteY33" fmla="*/ 34290 h 3920490"/>
              <a:gd name="connsiteX34" fmla="*/ 3714750 w 3897791"/>
              <a:gd name="connsiteY34" fmla="*/ 68580 h 3920490"/>
              <a:gd name="connsiteX35" fmla="*/ 3749040 w 3897791"/>
              <a:gd name="connsiteY35" fmla="*/ 80010 h 3920490"/>
              <a:gd name="connsiteX36" fmla="*/ 3783330 w 3897791"/>
              <a:gd name="connsiteY36" fmla="*/ 91440 h 3920490"/>
              <a:gd name="connsiteX37" fmla="*/ 3806190 w 3897791"/>
              <a:gd name="connsiteY37" fmla="*/ 125730 h 3920490"/>
              <a:gd name="connsiteX38" fmla="*/ 3840480 w 3897791"/>
              <a:gd name="connsiteY38" fmla="*/ 148590 h 3920490"/>
              <a:gd name="connsiteX39" fmla="*/ 3863340 w 3897791"/>
              <a:gd name="connsiteY39" fmla="*/ 228600 h 3920490"/>
              <a:gd name="connsiteX40" fmla="*/ 3886200 w 3897791"/>
              <a:gd name="connsiteY40" fmla="*/ 297180 h 3920490"/>
              <a:gd name="connsiteX41" fmla="*/ 3897630 w 3897791"/>
              <a:gd name="connsiteY41" fmla="*/ 502920 h 3920490"/>
              <a:gd name="connsiteX42" fmla="*/ 3897630 w 3897791"/>
              <a:gd name="connsiteY42" fmla="*/ 3451860 h 3920490"/>
              <a:gd name="connsiteX43" fmla="*/ 3863340 w 3897791"/>
              <a:gd name="connsiteY43" fmla="*/ 3543300 h 3920490"/>
              <a:gd name="connsiteX44" fmla="*/ 3851910 w 3897791"/>
              <a:gd name="connsiteY44" fmla="*/ 3577590 h 3920490"/>
              <a:gd name="connsiteX45" fmla="*/ 3817620 w 3897791"/>
              <a:gd name="connsiteY45" fmla="*/ 3611880 h 3920490"/>
              <a:gd name="connsiteX46" fmla="*/ 3806190 w 3897791"/>
              <a:gd name="connsiteY46" fmla="*/ 3646170 h 3920490"/>
              <a:gd name="connsiteX47" fmla="*/ 3760470 w 3897791"/>
              <a:gd name="connsiteY47" fmla="*/ 3714750 h 3920490"/>
              <a:gd name="connsiteX48" fmla="*/ 3737610 w 3897791"/>
              <a:gd name="connsiteY48" fmla="*/ 3783330 h 3920490"/>
              <a:gd name="connsiteX49" fmla="*/ 3669030 w 3897791"/>
              <a:gd name="connsiteY49" fmla="*/ 3817620 h 3920490"/>
              <a:gd name="connsiteX50" fmla="*/ 3600450 w 3897791"/>
              <a:gd name="connsiteY50" fmla="*/ 3840480 h 3920490"/>
              <a:gd name="connsiteX51" fmla="*/ 3577590 w 3897791"/>
              <a:gd name="connsiteY51" fmla="*/ 3874770 h 3920490"/>
              <a:gd name="connsiteX52" fmla="*/ 3509010 w 3897791"/>
              <a:gd name="connsiteY52" fmla="*/ 3897630 h 3920490"/>
              <a:gd name="connsiteX53" fmla="*/ 3063240 w 3897791"/>
              <a:gd name="connsiteY53" fmla="*/ 3920490 h 3920490"/>
              <a:gd name="connsiteX54" fmla="*/ 2663190 w 3897791"/>
              <a:gd name="connsiteY54" fmla="*/ 3909060 h 3920490"/>
              <a:gd name="connsiteX55" fmla="*/ 2594610 w 3897791"/>
              <a:gd name="connsiteY55" fmla="*/ 3886200 h 3920490"/>
              <a:gd name="connsiteX56" fmla="*/ 2560320 w 3897791"/>
              <a:gd name="connsiteY56" fmla="*/ 3874770 h 3920490"/>
              <a:gd name="connsiteX57" fmla="*/ 2526030 w 3897791"/>
              <a:gd name="connsiteY57" fmla="*/ 3863340 h 3920490"/>
              <a:gd name="connsiteX58" fmla="*/ 2491740 w 3897791"/>
              <a:gd name="connsiteY58" fmla="*/ 3840480 h 3920490"/>
              <a:gd name="connsiteX59" fmla="*/ 2457450 w 3897791"/>
              <a:gd name="connsiteY59" fmla="*/ 3806190 h 3920490"/>
              <a:gd name="connsiteX60" fmla="*/ 2434590 w 3897791"/>
              <a:gd name="connsiteY60" fmla="*/ 3771900 h 3920490"/>
              <a:gd name="connsiteX61" fmla="*/ 2400300 w 3897791"/>
              <a:gd name="connsiteY61" fmla="*/ 3760470 h 3920490"/>
              <a:gd name="connsiteX62" fmla="*/ 2388870 w 3897791"/>
              <a:gd name="connsiteY62" fmla="*/ 3726180 h 3920490"/>
              <a:gd name="connsiteX63" fmla="*/ 2320290 w 3897791"/>
              <a:gd name="connsiteY63" fmla="*/ 3680460 h 3920490"/>
              <a:gd name="connsiteX64" fmla="*/ 2286000 w 3897791"/>
              <a:gd name="connsiteY64" fmla="*/ 3611880 h 3920490"/>
              <a:gd name="connsiteX65" fmla="*/ 2251710 w 3897791"/>
              <a:gd name="connsiteY65" fmla="*/ 3600450 h 3920490"/>
              <a:gd name="connsiteX66" fmla="*/ 2205990 w 3897791"/>
              <a:gd name="connsiteY66" fmla="*/ 3543300 h 3920490"/>
              <a:gd name="connsiteX67" fmla="*/ 2160270 w 3897791"/>
              <a:gd name="connsiteY67" fmla="*/ 3497580 h 3920490"/>
              <a:gd name="connsiteX68" fmla="*/ 2148840 w 3897791"/>
              <a:gd name="connsiteY68" fmla="*/ 3463290 h 3920490"/>
              <a:gd name="connsiteX69" fmla="*/ 2114550 w 3897791"/>
              <a:gd name="connsiteY69" fmla="*/ 3440430 h 3920490"/>
              <a:gd name="connsiteX70" fmla="*/ 2080260 w 3897791"/>
              <a:gd name="connsiteY70" fmla="*/ 3406140 h 3920490"/>
              <a:gd name="connsiteX71" fmla="*/ 2034540 w 3897791"/>
              <a:gd name="connsiteY71" fmla="*/ 3337560 h 3920490"/>
              <a:gd name="connsiteX72" fmla="*/ 2000250 w 3897791"/>
              <a:gd name="connsiteY72" fmla="*/ 3303270 h 3920490"/>
              <a:gd name="connsiteX73" fmla="*/ 1954530 w 3897791"/>
              <a:gd name="connsiteY73" fmla="*/ 3200400 h 3920490"/>
              <a:gd name="connsiteX74" fmla="*/ 1943100 w 3897791"/>
              <a:gd name="connsiteY74" fmla="*/ 3166110 h 3920490"/>
              <a:gd name="connsiteX75" fmla="*/ 1908810 w 3897791"/>
              <a:gd name="connsiteY75" fmla="*/ 3097530 h 3920490"/>
              <a:gd name="connsiteX76" fmla="*/ 1897380 w 3897791"/>
              <a:gd name="connsiteY76" fmla="*/ 3063240 h 3920490"/>
              <a:gd name="connsiteX77" fmla="*/ 1851660 w 3897791"/>
              <a:gd name="connsiteY77" fmla="*/ 2994660 h 3920490"/>
              <a:gd name="connsiteX78" fmla="*/ 1805940 w 3897791"/>
              <a:gd name="connsiteY78" fmla="*/ 2937510 h 3920490"/>
              <a:gd name="connsiteX79" fmla="*/ 1760220 w 3897791"/>
              <a:gd name="connsiteY79" fmla="*/ 2834640 h 3920490"/>
              <a:gd name="connsiteX80" fmla="*/ 1748790 w 3897791"/>
              <a:gd name="connsiteY80" fmla="*/ 2800350 h 3920490"/>
              <a:gd name="connsiteX81" fmla="*/ 1725930 w 3897791"/>
              <a:gd name="connsiteY81" fmla="*/ 2766060 h 3920490"/>
              <a:gd name="connsiteX82" fmla="*/ 1714500 w 3897791"/>
              <a:gd name="connsiteY82" fmla="*/ 2731770 h 3920490"/>
              <a:gd name="connsiteX83" fmla="*/ 1668780 w 3897791"/>
              <a:gd name="connsiteY83" fmla="*/ 2663190 h 3920490"/>
              <a:gd name="connsiteX84" fmla="*/ 1645920 w 3897791"/>
              <a:gd name="connsiteY84" fmla="*/ 2617470 h 3920490"/>
              <a:gd name="connsiteX85" fmla="*/ 0 w 3897791"/>
              <a:gd name="connsiteY85" fmla="*/ 2617470 h 3920490"/>
              <a:gd name="connsiteX86" fmla="*/ 11430 w 3897791"/>
              <a:gd name="connsiteY86" fmla="*/ 1257300 h 3920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3897791" h="3920490">
                <a:moveTo>
                  <a:pt x="11430" y="1257300"/>
                </a:moveTo>
                <a:lnTo>
                  <a:pt x="1611630" y="1280160"/>
                </a:lnTo>
                <a:lnTo>
                  <a:pt x="1611630" y="1280160"/>
                </a:lnTo>
                <a:cubicBezTo>
                  <a:pt x="1623060" y="1249680"/>
                  <a:pt x="1632450" y="1218355"/>
                  <a:pt x="1645920" y="1188720"/>
                </a:cubicBezTo>
                <a:cubicBezTo>
                  <a:pt x="1651604" y="1176214"/>
                  <a:pt x="1663201" y="1166983"/>
                  <a:pt x="1668780" y="1154430"/>
                </a:cubicBezTo>
                <a:cubicBezTo>
                  <a:pt x="1678567" y="1132410"/>
                  <a:pt x="1678274" y="1105900"/>
                  <a:pt x="1691640" y="1085850"/>
                </a:cubicBezTo>
                <a:cubicBezTo>
                  <a:pt x="1757154" y="987580"/>
                  <a:pt x="1678608" y="1111914"/>
                  <a:pt x="1725930" y="1017270"/>
                </a:cubicBezTo>
                <a:cubicBezTo>
                  <a:pt x="1732073" y="1004983"/>
                  <a:pt x="1743211" y="995533"/>
                  <a:pt x="1748790" y="982980"/>
                </a:cubicBezTo>
                <a:cubicBezTo>
                  <a:pt x="1758577" y="960960"/>
                  <a:pt x="1758284" y="934450"/>
                  <a:pt x="1771650" y="914400"/>
                </a:cubicBezTo>
                <a:cubicBezTo>
                  <a:pt x="1853338" y="791869"/>
                  <a:pt x="1726125" y="977831"/>
                  <a:pt x="1828800" y="845820"/>
                </a:cubicBezTo>
                <a:cubicBezTo>
                  <a:pt x="1900604" y="753501"/>
                  <a:pt x="1842428" y="798635"/>
                  <a:pt x="1908810" y="754380"/>
                </a:cubicBezTo>
                <a:cubicBezTo>
                  <a:pt x="1935988" y="672847"/>
                  <a:pt x="1897451" y="771419"/>
                  <a:pt x="1954530" y="685800"/>
                </a:cubicBezTo>
                <a:cubicBezTo>
                  <a:pt x="1998697" y="619549"/>
                  <a:pt x="1923562" y="679775"/>
                  <a:pt x="2000250" y="628650"/>
                </a:cubicBezTo>
                <a:cubicBezTo>
                  <a:pt x="2061210" y="537210"/>
                  <a:pt x="1981200" y="647700"/>
                  <a:pt x="2057400" y="571500"/>
                </a:cubicBezTo>
                <a:cubicBezTo>
                  <a:pt x="2067114" y="561786"/>
                  <a:pt x="2069533" y="545792"/>
                  <a:pt x="2080260" y="537210"/>
                </a:cubicBezTo>
                <a:cubicBezTo>
                  <a:pt x="2089668" y="529684"/>
                  <a:pt x="2103774" y="531168"/>
                  <a:pt x="2114550" y="525780"/>
                </a:cubicBezTo>
                <a:cubicBezTo>
                  <a:pt x="2126837" y="519637"/>
                  <a:pt x="2137410" y="510540"/>
                  <a:pt x="2148840" y="502920"/>
                </a:cubicBezTo>
                <a:cubicBezTo>
                  <a:pt x="2156460" y="491490"/>
                  <a:pt x="2161986" y="478344"/>
                  <a:pt x="2171700" y="468630"/>
                </a:cubicBezTo>
                <a:cubicBezTo>
                  <a:pt x="2181414" y="458916"/>
                  <a:pt x="2197408" y="456497"/>
                  <a:pt x="2205990" y="445770"/>
                </a:cubicBezTo>
                <a:cubicBezTo>
                  <a:pt x="2213516" y="436362"/>
                  <a:pt x="2211569" y="422012"/>
                  <a:pt x="2217420" y="411480"/>
                </a:cubicBezTo>
                <a:cubicBezTo>
                  <a:pt x="2230763" y="387463"/>
                  <a:pt x="2247900" y="365760"/>
                  <a:pt x="2263140" y="342900"/>
                </a:cubicBezTo>
                <a:cubicBezTo>
                  <a:pt x="2270760" y="331470"/>
                  <a:pt x="2274570" y="316230"/>
                  <a:pt x="2286000" y="308610"/>
                </a:cubicBezTo>
                <a:lnTo>
                  <a:pt x="2354580" y="262890"/>
                </a:lnTo>
                <a:cubicBezTo>
                  <a:pt x="2358390" y="251460"/>
                  <a:pt x="2357491" y="237119"/>
                  <a:pt x="2366010" y="228600"/>
                </a:cubicBezTo>
                <a:cubicBezTo>
                  <a:pt x="2385437" y="209173"/>
                  <a:pt x="2434590" y="182880"/>
                  <a:pt x="2434590" y="182880"/>
                </a:cubicBezTo>
                <a:cubicBezTo>
                  <a:pt x="2442210" y="171450"/>
                  <a:pt x="2446723" y="157172"/>
                  <a:pt x="2457450" y="148590"/>
                </a:cubicBezTo>
                <a:cubicBezTo>
                  <a:pt x="2466858" y="141064"/>
                  <a:pt x="2480964" y="142548"/>
                  <a:pt x="2491740" y="137160"/>
                </a:cubicBezTo>
                <a:cubicBezTo>
                  <a:pt x="2504027" y="131017"/>
                  <a:pt x="2513743" y="120443"/>
                  <a:pt x="2526030" y="114300"/>
                </a:cubicBezTo>
                <a:cubicBezTo>
                  <a:pt x="2536806" y="108912"/>
                  <a:pt x="2549788" y="108721"/>
                  <a:pt x="2560320" y="102870"/>
                </a:cubicBezTo>
                <a:cubicBezTo>
                  <a:pt x="2610232" y="75141"/>
                  <a:pt x="2636793" y="38336"/>
                  <a:pt x="2697480" y="34290"/>
                </a:cubicBezTo>
                <a:cubicBezTo>
                  <a:pt x="2813666" y="26544"/>
                  <a:pt x="2892784" y="22221"/>
                  <a:pt x="3006090" y="11430"/>
                </a:cubicBezTo>
                <a:cubicBezTo>
                  <a:pt x="3040436" y="8159"/>
                  <a:pt x="3074670" y="3810"/>
                  <a:pt x="3108960" y="0"/>
                </a:cubicBezTo>
                <a:cubicBezTo>
                  <a:pt x="3265170" y="3810"/>
                  <a:pt x="3421695" y="801"/>
                  <a:pt x="3577590" y="11430"/>
                </a:cubicBezTo>
                <a:cubicBezTo>
                  <a:pt x="3591295" y="12364"/>
                  <a:pt x="3599327" y="28711"/>
                  <a:pt x="3611880" y="34290"/>
                </a:cubicBezTo>
                <a:lnTo>
                  <a:pt x="3714750" y="68580"/>
                </a:lnTo>
                <a:lnTo>
                  <a:pt x="3749040" y="80010"/>
                </a:lnTo>
                <a:lnTo>
                  <a:pt x="3783330" y="91440"/>
                </a:lnTo>
                <a:cubicBezTo>
                  <a:pt x="3790950" y="102870"/>
                  <a:pt x="3796476" y="116016"/>
                  <a:pt x="3806190" y="125730"/>
                </a:cubicBezTo>
                <a:cubicBezTo>
                  <a:pt x="3815904" y="135444"/>
                  <a:pt x="3831898" y="137863"/>
                  <a:pt x="3840480" y="148590"/>
                </a:cubicBezTo>
                <a:cubicBezTo>
                  <a:pt x="3846626" y="156273"/>
                  <a:pt x="3862354" y="225314"/>
                  <a:pt x="3863340" y="228600"/>
                </a:cubicBezTo>
                <a:cubicBezTo>
                  <a:pt x="3870264" y="251680"/>
                  <a:pt x="3886200" y="297180"/>
                  <a:pt x="3886200" y="297180"/>
                </a:cubicBezTo>
                <a:cubicBezTo>
                  <a:pt x="3900045" y="449470"/>
                  <a:pt x="3897630" y="380827"/>
                  <a:pt x="3897630" y="502920"/>
                </a:cubicBezTo>
                <a:lnTo>
                  <a:pt x="3897630" y="3451860"/>
                </a:lnTo>
                <a:cubicBezTo>
                  <a:pt x="3886200" y="3482340"/>
                  <a:pt x="3874465" y="3512707"/>
                  <a:pt x="3863340" y="3543300"/>
                </a:cubicBezTo>
                <a:cubicBezTo>
                  <a:pt x="3859223" y="3554623"/>
                  <a:pt x="3858593" y="3567565"/>
                  <a:pt x="3851910" y="3577590"/>
                </a:cubicBezTo>
                <a:cubicBezTo>
                  <a:pt x="3842944" y="3591040"/>
                  <a:pt x="3829050" y="3600450"/>
                  <a:pt x="3817620" y="3611880"/>
                </a:cubicBezTo>
                <a:cubicBezTo>
                  <a:pt x="3813810" y="3623310"/>
                  <a:pt x="3812041" y="3635638"/>
                  <a:pt x="3806190" y="3646170"/>
                </a:cubicBezTo>
                <a:cubicBezTo>
                  <a:pt x="3792847" y="3670187"/>
                  <a:pt x="3769158" y="3688686"/>
                  <a:pt x="3760470" y="3714750"/>
                </a:cubicBezTo>
                <a:cubicBezTo>
                  <a:pt x="3752850" y="3737610"/>
                  <a:pt x="3760470" y="3775710"/>
                  <a:pt x="3737610" y="3783330"/>
                </a:cubicBezTo>
                <a:cubicBezTo>
                  <a:pt x="3612555" y="3825015"/>
                  <a:pt x="3801974" y="3758534"/>
                  <a:pt x="3669030" y="3817620"/>
                </a:cubicBezTo>
                <a:cubicBezTo>
                  <a:pt x="3647010" y="3827407"/>
                  <a:pt x="3600450" y="3840480"/>
                  <a:pt x="3600450" y="3840480"/>
                </a:cubicBezTo>
                <a:cubicBezTo>
                  <a:pt x="3592830" y="3851910"/>
                  <a:pt x="3589239" y="3867489"/>
                  <a:pt x="3577590" y="3874770"/>
                </a:cubicBezTo>
                <a:cubicBezTo>
                  <a:pt x="3557156" y="3887541"/>
                  <a:pt x="3532779" y="3893669"/>
                  <a:pt x="3509010" y="3897630"/>
                </a:cubicBezTo>
                <a:cubicBezTo>
                  <a:pt x="3316354" y="3929739"/>
                  <a:pt x="3463595" y="3908358"/>
                  <a:pt x="3063240" y="3920490"/>
                </a:cubicBezTo>
                <a:cubicBezTo>
                  <a:pt x="2929890" y="3916680"/>
                  <a:pt x="2796239" y="3918795"/>
                  <a:pt x="2663190" y="3909060"/>
                </a:cubicBezTo>
                <a:cubicBezTo>
                  <a:pt x="2639158" y="3907302"/>
                  <a:pt x="2617470" y="3893820"/>
                  <a:pt x="2594610" y="3886200"/>
                </a:cubicBezTo>
                <a:lnTo>
                  <a:pt x="2560320" y="3874770"/>
                </a:lnTo>
                <a:cubicBezTo>
                  <a:pt x="2548890" y="3870960"/>
                  <a:pt x="2536055" y="3870023"/>
                  <a:pt x="2526030" y="3863340"/>
                </a:cubicBezTo>
                <a:cubicBezTo>
                  <a:pt x="2514600" y="3855720"/>
                  <a:pt x="2502293" y="3849274"/>
                  <a:pt x="2491740" y="3840480"/>
                </a:cubicBezTo>
                <a:cubicBezTo>
                  <a:pt x="2479322" y="3830132"/>
                  <a:pt x="2467798" y="3818608"/>
                  <a:pt x="2457450" y="3806190"/>
                </a:cubicBezTo>
                <a:cubicBezTo>
                  <a:pt x="2448656" y="3795637"/>
                  <a:pt x="2445317" y="3780482"/>
                  <a:pt x="2434590" y="3771900"/>
                </a:cubicBezTo>
                <a:cubicBezTo>
                  <a:pt x="2425182" y="3764374"/>
                  <a:pt x="2411730" y="3764280"/>
                  <a:pt x="2400300" y="3760470"/>
                </a:cubicBezTo>
                <a:cubicBezTo>
                  <a:pt x="2396490" y="3749040"/>
                  <a:pt x="2397389" y="3734699"/>
                  <a:pt x="2388870" y="3726180"/>
                </a:cubicBezTo>
                <a:cubicBezTo>
                  <a:pt x="2369443" y="3706753"/>
                  <a:pt x="2320290" y="3680460"/>
                  <a:pt x="2320290" y="3680460"/>
                </a:cubicBezTo>
                <a:cubicBezTo>
                  <a:pt x="2312760" y="3657871"/>
                  <a:pt x="2306143" y="3627994"/>
                  <a:pt x="2286000" y="3611880"/>
                </a:cubicBezTo>
                <a:cubicBezTo>
                  <a:pt x="2276592" y="3604354"/>
                  <a:pt x="2263140" y="3604260"/>
                  <a:pt x="2251710" y="3600450"/>
                </a:cubicBezTo>
                <a:cubicBezTo>
                  <a:pt x="2222980" y="3514261"/>
                  <a:pt x="2265076" y="3617158"/>
                  <a:pt x="2205990" y="3543300"/>
                </a:cubicBezTo>
                <a:cubicBezTo>
                  <a:pt x="2161655" y="3487882"/>
                  <a:pt x="2235085" y="3522518"/>
                  <a:pt x="2160270" y="3497580"/>
                </a:cubicBezTo>
                <a:cubicBezTo>
                  <a:pt x="2156460" y="3486150"/>
                  <a:pt x="2156366" y="3472698"/>
                  <a:pt x="2148840" y="3463290"/>
                </a:cubicBezTo>
                <a:cubicBezTo>
                  <a:pt x="2140258" y="3452563"/>
                  <a:pt x="2125103" y="3449224"/>
                  <a:pt x="2114550" y="3440430"/>
                </a:cubicBezTo>
                <a:cubicBezTo>
                  <a:pt x="2102132" y="3430082"/>
                  <a:pt x="2090184" y="3418899"/>
                  <a:pt x="2080260" y="3406140"/>
                </a:cubicBezTo>
                <a:cubicBezTo>
                  <a:pt x="2063392" y="3384453"/>
                  <a:pt x="2053967" y="3356987"/>
                  <a:pt x="2034540" y="3337560"/>
                </a:cubicBezTo>
                <a:cubicBezTo>
                  <a:pt x="2023110" y="3326130"/>
                  <a:pt x="2010598" y="3315688"/>
                  <a:pt x="2000250" y="3303270"/>
                </a:cubicBezTo>
                <a:cubicBezTo>
                  <a:pt x="1970061" y="3267044"/>
                  <a:pt x="1971143" y="3250240"/>
                  <a:pt x="1954530" y="3200400"/>
                </a:cubicBezTo>
                <a:lnTo>
                  <a:pt x="1943100" y="3166110"/>
                </a:lnTo>
                <a:cubicBezTo>
                  <a:pt x="1914370" y="3079921"/>
                  <a:pt x="1953125" y="3186160"/>
                  <a:pt x="1908810" y="3097530"/>
                </a:cubicBezTo>
                <a:cubicBezTo>
                  <a:pt x="1903422" y="3086754"/>
                  <a:pt x="1903231" y="3073772"/>
                  <a:pt x="1897380" y="3063240"/>
                </a:cubicBezTo>
                <a:cubicBezTo>
                  <a:pt x="1884037" y="3039223"/>
                  <a:pt x="1860348" y="3020724"/>
                  <a:pt x="1851660" y="2994660"/>
                </a:cubicBezTo>
                <a:cubicBezTo>
                  <a:pt x="1835886" y="2947338"/>
                  <a:pt x="1850255" y="2967053"/>
                  <a:pt x="1805940" y="2937510"/>
                </a:cubicBezTo>
                <a:cubicBezTo>
                  <a:pt x="1769714" y="2883170"/>
                  <a:pt x="1787424" y="2916252"/>
                  <a:pt x="1760220" y="2834640"/>
                </a:cubicBezTo>
                <a:cubicBezTo>
                  <a:pt x="1756410" y="2823210"/>
                  <a:pt x="1755473" y="2810375"/>
                  <a:pt x="1748790" y="2800350"/>
                </a:cubicBezTo>
                <a:cubicBezTo>
                  <a:pt x="1741170" y="2788920"/>
                  <a:pt x="1732073" y="2778347"/>
                  <a:pt x="1725930" y="2766060"/>
                </a:cubicBezTo>
                <a:cubicBezTo>
                  <a:pt x="1720542" y="2755284"/>
                  <a:pt x="1720351" y="2742302"/>
                  <a:pt x="1714500" y="2731770"/>
                </a:cubicBezTo>
                <a:cubicBezTo>
                  <a:pt x="1701157" y="2707753"/>
                  <a:pt x="1677468" y="2689254"/>
                  <a:pt x="1668780" y="2663190"/>
                </a:cubicBezTo>
                <a:cubicBezTo>
                  <a:pt x="1655646" y="2623788"/>
                  <a:pt x="1665869" y="2637419"/>
                  <a:pt x="1645920" y="2617470"/>
                </a:cubicBezTo>
                <a:lnTo>
                  <a:pt x="0" y="2617470"/>
                </a:lnTo>
                <a:lnTo>
                  <a:pt x="11430" y="12573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 flipV="1">
            <a:off x="7171918" y="1752600"/>
            <a:ext cx="2048282" cy="4653146"/>
          </a:xfrm>
          <a:custGeom>
            <a:avLst/>
            <a:gdLst>
              <a:gd name="connsiteX0" fmla="*/ 2133600 w 2168769"/>
              <a:gd name="connsiteY0" fmla="*/ 0 h 6002216"/>
              <a:gd name="connsiteX1" fmla="*/ 2133600 w 2168769"/>
              <a:gd name="connsiteY1" fmla="*/ 0 h 6002216"/>
              <a:gd name="connsiteX2" fmla="*/ 1875692 w 2168769"/>
              <a:gd name="connsiteY2" fmla="*/ 23446 h 6002216"/>
              <a:gd name="connsiteX3" fmla="*/ 1758461 w 2168769"/>
              <a:gd name="connsiteY3" fmla="*/ 35169 h 6002216"/>
              <a:gd name="connsiteX4" fmla="*/ 1711569 w 2168769"/>
              <a:gd name="connsiteY4" fmla="*/ 46892 h 6002216"/>
              <a:gd name="connsiteX5" fmla="*/ 1641231 w 2168769"/>
              <a:gd name="connsiteY5" fmla="*/ 58615 h 6002216"/>
              <a:gd name="connsiteX6" fmla="*/ 1570892 w 2168769"/>
              <a:gd name="connsiteY6" fmla="*/ 82061 h 6002216"/>
              <a:gd name="connsiteX7" fmla="*/ 1535723 w 2168769"/>
              <a:gd name="connsiteY7" fmla="*/ 93784 h 6002216"/>
              <a:gd name="connsiteX8" fmla="*/ 1441938 w 2168769"/>
              <a:gd name="connsiteY8" fmla="*/ 105507 h 6002216"/>
              <a:gd name="connsiteX9" fmla="*/ 1371600 w 2168769"/>
              <a:gd name="connsiteY9" fmla="*/ 128953 h 6002216"/>
              <a:gd name="connsiteX10" fmla="*/ 1336431 w 2168769"/>
              <a:gd name="connsiteY10" fmla="*/ 140677 h 6002216"/>
              <a:gd name="connsiteX11" fmla="*/ 1219200 w 2168769"/>
              <a:gd name="connsiteY11" fmla="*/ 164123 h 6002216"/>
              <a:gd name="connsiteX12" fmla="*/ 1043354 w 2168769"/>
              <a:gd name="connsiteY12" fmla="*/ 222738 h 6002216"/>
              <a:gd name="connsiteX13" fmla="*/ 973015 w 2168769"/>
              <a:gd name="connsiteY13" fmla="*/ 246184 h 6002216"/>
              <a:gd name="connsiteX14" fmla="*/ 902677 w 2168769"/>
              <a:gd name="connsiteY14" fmla="*/ 281353 h 6002216"/>
              <a:gd name="connsiteX15" fmla="*/ 844061 w 2168769"/>
              <a:gd name="connsiteY15" fmla="*/ 316523 h 6002216"/>
              <a:gd name="connsiteX16" fmla="*/ 773723 w 2168769"/>
              <a:gd name="connsiteY16" fmla="*/ 363415 h 6002216"/>
              <a:gd name="connsiteX17" fmla="*/ 715108 w 2168769"/>
              <a:gd name="connsiteY17" fmla="*/ 422030 h 6002216"/>
              <a:gd name="connsiteX18" fmla="*/ 691661 w 2168769"/>
              <a:gd name="connsiteY18" fmla="*/ 457200 h 6002216"/>
              <a:gd name="connsiteX19" fmla="*/ 656492 w 2168769"/>
              <a:gd name="connsiteY19" fmla="*/ 527538 h 6002216"/>
              <a:gd name="connsiteX20" fmla="*/ 621323 w 2168769"/>
              <a:gd name="connsiteY20" fmla="*/ 550984 h 6002216"/>
              <a:gd name="connsiteX21" fmla="*/ 586154 w 2168769"/>
              <a:gd name="connsiteY21" fmla="*/ 609600 h 6002216"/>
              <a:gd name="connsiteX22" fmla="*/ 574431 w 2168769"/>
              <a:gd name="connsiteY22" fmla="*/ 644769 h 6002216"/>
              <a:gd name="connsiteX23" fmla="*/ 539261 w 2168769"/>
              <a:gd name="connsiteY23" fmla="*/ 656492 h 6002216"/>
              <a:gd name="connsiteX24" fmla="*/ 492369 w 2168769"/>
              <a:gd name="connsiteY24" fmla="*/ 750277 h 6002216"/>
              <a:gd name="connsiteX25" fmla="*/ 480646 w 2168769"/>
              <a:gd name="connsiteY25" fmla="*/ 785446 h 6002216"/>
              <a:gd name="connsiteX26" fmla="*/ 445477 w 2168769"/>
              <a:gd name="connsiteY26" fmla="*/ 808892 h 6002216"/>
              <a:gd name="connsiteX27" fmla="*/ 422031 w 2168769"/>
              <a:gd name="connsiteY27" fmla="*/ 879230 h 6002216"/>
              <a:gd name="connsiteX28" fmla="*/ 375138 w 2168769"/>
              <a:gd name="connsiteY28" fmla="*/ 937846 h 6002216"/>
              <a:gd name="connsiteX29" fmla="*/ 351692 w 2168769"/>
              <a:gd name="connsiteY29" fmla="*/ 1019907 h 6002216"/>
              <a:gd name="connsiteX30" fmla="*/ 316523 w 2168769"/>
              <a:gd name="connsiteY30" fmla="*/ 1113692 h 6002216"/>
              <a:gd name="connsiteX31" fmla="*/ 304800 w 2168769"/>
              <a:gd name="connsiteY31" fmla="*/ 1184030 h 6002216"/>
              <a:gd name="connsiteX32" fmla="*/ 293077 w 2168769"/>
              <a:gd name="connsiteY32" fmla="*/ 1230923 h 6002216"/>
              <a:gd name="connsiteX33" fmla="*/ 281354 w 2168769"/>
              <a:gd name="connsiteY33" fmla="*/ 1289538 h 6002216"/>
              <a:gd name="connsiteX34" fmla="*/ 257908 w 2168769"/>
              <a:gd name="connsiteY34" fmla="*/ 1359877 h 6002216"/>
              <a:gd name="connsiteX35" fmla="*/ 234461 w 2168769"/>
              <a:gd name="connsiteY35" fmla="*/ 1395046 h 6002216"/>
              <a:gd name="connsiteX36" fmla="*/ 199292 w 2168769"/>
              <a:gd name="connsiteY36" fmla="*/ 1465384 h 6002216"/>
              <a:gd name="connsiteX37" fmla="*/ 175846 w 2168769"/>
              <a:gd name="connsiteY37" fmla="*/ 1547446 h 6002216"/>
              <a:gd name="connsiteX38" fmla="*/ 152400 w 2168769"/>
              <a:gd name="connsiteY38" fmla="*/ 1617784 h 6002216"/>
              <a:gd name="connsiteX39" fmla="*/ 140677 w 2168769"/>
              <a:gd name="connsiteY39" fmla="*/ 1652953 h 6002216"/>
              <a:gd name="connsiteX40" fmla="*/ 128954 w 2168769"/>
              <a:gd name="connsiteY40" fmla="*/ 1723292 h 6002216"/>
              <a:gd name="connsiteX41" fmla="*/ 105508 w 2168769"/>
              <a:gd name="connsiteY41" fmla="*/ 1793630 h 6002216"/>
              <a:gd name="connsiteX42" fmla="*/ 93784 w 2168769"/>
              <a:gd name="connsiteY42" fmla="*/ 1875692 h 6002216"/>
              <a:gd name="connsiteX43" fmla="*/ 70338 w 2168769"/>
              <a:gd name="connsiteY43" fmla="*/ 2121877 h 6002216"/>
              <a:gd name="connsiteX44" fmla="*/ 46892 w 2168769"/>
              <a:gd name="connsiteY44" fmla="*/ 2192215 h 6002216"/>
              <a:gd name="connsiteX45" fmla="*/ 35169 w 2168769"/>
              <a:gd name="connsiteY45" fmla="*/ 2227384 h 6002216"/>
              <a:gd name="connsiteX46" fmla="*/ 23446 w 2168769"/>
              <a:gd name="connsiteY46" fmla="*/ 2414953 h 6002216"/>
              <a:gd name="connsiteX47" fmla="*/ 11723 w 2168769"/>
              <a:gd name="connsiteY47" fmla="*/ 2450123 h 6002216"/>
              <a:gd name="connsiteX48" fmla="*/ 0 w 2168769"/>
              <a:gd name="connsiteY48" fmla="*/ 2825261 h 6002216"/>
              <a:gd name="connsiteX49" fmla="*/ 11723 w 2168769"/>
              <a:gd name="connsiteY49" fmla="*/ 3059723 h 6002216"/>
              <a:gd name="connsiteX50" fmla="*/ 35169 w 2168769"/>
              <a:gd name="connsiteY50" fmla="*/ 3200400 h 6002216"/>
              <a:gd name="connsiteX51" fmla="*/ 23446 w 2168769"/>
              <a:gd name="connsiteY51" fmla="*/ 3317630 h 6002216"/>
              <a:gd name="connsiteX52" fmla="*/ 35169 w 2168769"/>
              <a:gd name="connsiteY52" fmla="*/ 3446584 h 6002216"/>
              <a:gd name="connsiteX53" fmla="*/ 35169 w 2168769"/>
              <a:gd name="connsiteY53" fmla="*/ 3446584 h 6002216"/>
              <a:gd name="connsiteX54" fmla="*/ 35169 w 2168769"/>
              <a:gd name="connsiteY54" fmla="*/ 3446584 h 6002216"/>
              <a:gd name="connsiteX55" fmla="*/ 46892 w 2168769"/>
              <a:gd name="connsiteY55" fmla="*/ 3552092 h 6002216"/>
              <a:gd name="connsiteX56" fmla="*/ 58615 w 2168769"/>
              <a:gd name="connsiteY56" fmla="*/ 3622430 h 6002216"/>
              <a:gd name="connsiteX57" fmla="*/ 70338 w 2168769"/>
              <a:gd name="connsiteY57" fmla="*/ 3903784 h 6002216"/>
              <a:gd name="connsiteX58" fmla="*/ 82061 w 2168769"/>
              <a:gd name="connsiteY58" fmla="*/ 3997569 h 6002216"/>
              <a:gd name="connsiteX59" fmla="*/ 93784 w 2168769"/>
              <a:gd name="connsiteY59" fmla="*/ 4149969 h 6002216"/>
              <a:gd name="connsiteX60" fmla="*/ 105508 w 2168769"/>
              <a:gd name="connsiteY60" fmla="*/ 4220307 h 6002216"/>
              <a:gd name="connsiteX61" fmla="*/ 128954 w 2168769"/>
              <a:gd name="connsiteY61" fmla="*/ 4372707 h 6002216"/>
              <a:gd name="connsiteX62" fmla="*/ 140677 w 2168769"/>
              <a:gd name="connsiteY62" fmla="*/ 4407877 h 6002216"/>
              <a:gd name="connsiteX63" fmla="*/ 152400 w 2168769"/>
              <a:gd name="connsiteY63" fmla="*/ 4478215 h 6002216"/>
              <a:gd name="connsiteX64" fmla="*/ 187569 w 2168769"/>
              <a:gd name="connsiteY64" fmla="*/ 4595446 h 6002216"/>
              <a:gd name="connsiteX65" fmla="*/ 199292 w 2168769"/>
              <a:gd name="connsiteY65" fmla="*/ 4689230 h 6002216"/>
              <a:gd name="connsiteX66" fmla="*/ 222738 w 2168769"/>
              <a:gd name="connsiteY66" fmla="*/ 4759569 h 6002216"/>
              <a:gd name="connsiteX67" fmla="*/ 246184 w 2168769"/>
              <a:gd name="connsiteY67" fmla="*/ 4829907 h 6002216"/>
              <a:gd name="connsiteX68" fmla="*/ 269631 w 2168769"/>
              <a:gd name="connsiteY68" fmla="*/ 4900246 h 6002216"/>
              <a:gd name="connsiteX69" fmla="*/ 281354 w 2168769"/>
              <a:gd name="connsiteY69" fmla="*/ 4935415 h 6002216"/>
              <a:gd name="connsiteX70" fmla="*/ 304800 w 2168769"/>
              <a:gd name="connsiteY70" fmla="*/ 4970584 h 6002216"/>
              <a:gd name="connsiteX71" fmla="*/ 328246 w 2168769"/>
              <a:gd name="connsiteY71" fmla="*/ 5040923 h 6002216"/>
              <a:gd name="connsiteX72" fmla="*/ 339969 w 2168769"/>
              <a:gd name="connsiteY72" fmla="*/ 5076092 h 6002216"/>
              <a:gd name="connsiteX73" fmla="*/ 351692 w 2168769"/>
              <a:gd name="connsiteY73" fmla="*/ 5111261 h 6002216"/>
              <a:gd name="connsiteX74" fmla="*/ 375138 w 2168769"/>
              <a:gd name="connsiteY74" fmla="*/ 5146430 h 6002216"/>
              <a:gd name="connsiteX75" fmla="*/ 433754 w 2168769"/>
              <a:gd name="connsiteY75" fmla="*/ 5263661 h 6002216"/>
              <a:gd name="connsiteX76" fmla="*/ 468923 w 2168769"/>
              <a:gd name="connsiteY76" fmla="*/ 5322277 h 6002216"/>
              <a:gd name="connsiteX77" fmla="*/ 550984 w 2168769"/>
              <a:gd name="connsiteY77" fmla="*/ 5404338 h 6002216"/>
              <a:gd name="connsiteX78" fmla="*/ 562708 w 2168769"/>
              <a:gd name="connsiteY78" fmla="*/ 5439507 h 6002216"/>
              <a:gd name="connsiteX79" fmla="*/ 597877 w 2168769"/>
              <a:gd name="connsiteY79" fmla="*/ 5462953 h 6002216"/>
              <a:gd name="connsiteX80" fmla="*/ 656492 w 2168769"/>
              <a:gd name="connsiteY80" fmla="*/ 5509846 h 6002216"/>
              <a:gd name="connsiteX81" fmla="*/ 703384 w 2168769"/>
              <a:gd name="connsiteY81" fmla="*/ 5580184 h 6002216"/>
              <a:gd name="connsiteX82" fmla="*/ 797169 w 2168769"/>
              <a:gd name="connsiteY82" fmla="*/ 5650523 h 6002216"/>
              <a:gd name="connsiteX83" fmla="*/ 867508 w 2168769"/>
              <a:gd name="connsiteY83" fmla="*/ 5697415 h 6002216"/>
              <a:gd name="connsiteX84" fmla="*/ 914400 w 2168769"/>
              <a:gd name="connsiteY84" fmla="*/ 5720861 h 6002216"/>
              <a:gd name="connsiteX85" fmla="*/ 973015 w 2168769"/>
              <a:gd name="connsiteY85" fmla="*/ 5744307 h 6002216"/>
              <a:gd name="connsiteX86" fmla="*/ 1008184 w 2168769"/>
              <a:gd name="connsiteY86" fmla="*/ 5767753 h 6002216"/>
              <a:gd name="connsiteX87" fmla="*/ 1055077 w 2168769"/>
              <a:gd name="connsiteY87" fmla="*/ 5779477 h 6002216"/>
              <a:gd name="connsiteX88" fmla="*/ 1090246 w 2168769"/>
              <a:gd name="connsiteY88" fmla="*/ 5791200 h 6002216"/>
              <a:gd name="connsiteX89" fmla="*/ 1172308 w 2168769"/>
              <a:gd name="connsiteY89" fmla="*/ 5849815 h 6002216"/>
              <a:gd name="connsiteX90" fmla="*/ 1230923 w 2168769"/>
              <a:gd name="connsiteY90" fmla="*/ 5861538 h 6002216"/>
              <a:gd name="connsiteX91" fmla="*/ 1266092 w 2168769"/>
              <a:gd name="connsiteY91" fmla="*/ 5884984 h 6002216"/>
              <a:gd name="connsiteX92" fmla="*/ 1336431 w 2168769"/>
              <a:gd name="connsiteY92" fmla="*/ 5908430 h 6002216"/>
              <a:gd name="connsiteX93" fmla="*/ 1406769 w 2168769"/>
              <a:gd name="connsiteY93" fmla="*/ 5931877 h 6002216"/>
              <a:gd name="connsiteX94" fmla="*/ 1477108 w 2168769"/>
              <a:gd name="connsiteY94" fmla="*/ 5955323 h 6002216"/>
              <a:gd name="connsiteX95" fmla="*/ 1664677 w 2168769"/>
              <a:gd name="connsiteY95" fmla="*/ 5978769 h 6002216"/>
              <a:gd name="connsiteX96" fmla="*/ 1699846 w 2168769"/>
              <a:gd name="connsiteY96" fmla="*/ 5990492 h 6002216"/>
              <a:gd name="connsiteX97" fmla="*/ 2168769 w 2168769"/>
              <a:gd name="connsiteY97" fmla="*/ 6002215 h 6002216"/>
              <a:gd name="connsiteX98" fmla="*/ 2133600 w 2168769"/>
              <a:gd name="connsiteY98" fmla="*/ 0 h 6002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2168769" h="6002216">
                <a:moveTo>
                  <a:pt x="2133600" y="0"/>
                </a:moveTo>
                <a:lnTo>
                  <a:pt x="2133600" y="0"/>
                </a:lnTo>
                <a:lnTo>
                  <a:pt x="1875692" y="23446"/>
                </a:lnTo>
                <a:lnTo>
                  <a:pt x="1758461" y="35169"/>
                </a:lnTo>
                <a:cubicBezTo>
                  <a:pt x="1742830" y="39077"/>
                  <a:pt x="1727368" y="43732"/>
                  <a:pt x="1711569" y="46892"/>
                </a:cubicBezTo>
                <a:cubicBezTo>
                  <a:pt x="1688261" y="51554"/>
                  <a:pt x="1664291" y="52850"/>
                  <a:pt x="1641231" y="58615"/>
                </a:cubicBezTo>
                <a:cubicBezTo>
                  <a:pt x="1617254" y="64609"/>
                  <a:pt x="1594338" y="74246"/>
                  <a:pt x="1570892" y="82061"/>
                </a:cubicBezTo>
                <a:cubicBezTo>
                  <a:pt x="1559169" y="85969"/>
                  <a:pt x="1547985" y="92251"/>
                  <a:pt x="1535723" y="93784"/>
                </a:cubicBezTo>
                <a:lnTo>
                  <a:pt x="1441938" y="105507"/>
                </a:lnTo>
                <a:lnTo>
                  <a:pt x="1371600" y="128953"/>
                </a:lnTo>
                <a:cubicBezTo>
                  <a:pt x="1359877" y="132861"/>
                  <a:pt x="1348548" y="138254"/>
                  <a:pt x="1336431" y="140677"/>
                </a:cubicBezTo>
                <a:cubicBezTo>
                  <a:pt x="1297354" y="148492"/>
                  <a:pt x="1257006" y="151521"/>
                  <a:pt x="1219200" y="164123"/>
                </a:cubicBezTo>
                <a:lnTo>
                  <a:pt x="1043354" y="222738"/>
                </a:lnTo>
                <a:cubicBezTo>
                  <a:pt x="1043353" y="222738"/>
                  <a:pt x="973016" y="246183"/>
                  <a:pt x="973015" y="246184"/>
                </a:cubicBezTo>
                <a:cubicBezTo>
                  <a:pt x="927564" y="276485"/>
                  <a:pt x="951212" y="265175"/>
                  <a:pt x="902677" y="281353"/>
                </a:cubicBezTo>
                <a:cubicBezTo>
                  <a:pt x="850077" y="333955"/>
                  <a:pt x="912542" y="278478"/>
                  <a:pt x="844061" y="316523"/>
                </a:cubicBezTo>
                <a:cubicBezTo>
                  <a:pt x="819428" y="330208"/>
                  <a:pt x="773723" y="363415"/>
                  <a:pt x="773723" y="363415"/>
                </a:cubicBezTo>
                <a:cubicBezTo>
                  <a:pt x="711200" y="457199"/>
                  <a:pt x="793261" y="343877"/>
                  <a:pt x="715108" y="422030"/>
                </a:cubicBezTo>
                <a:cubicBezTo>
                  <a:pt x="705145" y="431993"/>
                  <a:pt x="699477" y="445477"/>
                  <a:pt x="691661" y="457200"/>
                </a:cubicBezTo>
                <a:cubicBezTo>
                  <a:pt x="682126" y="485804"/>
                  <a:pt x="679217" y="504813"/>
                  <a:pt x="656492" y="527538"/>
                </a:cubicBezTo>
                <a:cubicBezTo>
                  <a:pt x="646529" y="537501"/>
                  <a:pt x="633046" y="543169"/>
                  <a:pt x="621323" y="550984"/>
                </a:cubicBezTo>
                <a:cubicBezTo>
                  <a:pt x="588114" y="650611"/>
                  <a:pt x="634429" y="529140"/>
                  <a:pt x="586154" y="609600"/>
                </a:cubicBezTo>
                <a:cubicBezTo>
                  <a:pt x="579796" y="620196"/>
                  <a:pt x="583169" y="636031"/>
                  <a:pt x="574431" y="644769"/>
                </a:cubicBezTo>
                <a:cubicBezTo>
                  <a:pt x="565693" y="653507"/>
                  <a:pt x="550984" y="652584"/>
                  <a:pt x="539261" y="656492"/>
                </a:cubicBezTo>
                <a:cubicBezTo>
                  <a:pt x="512320" y="737316"/>
                  <a:pt x="533290" y="709354"/>
                  <a:pt x="492369" y="750277"/>
                </a:cubicBezTo>
                <a:cubicBezTo>
                  <a:pt x="488461" y="762000"/>
                  <a:pt x="488365" y="775797"/>
                  <a:pt x="480646" y="785446"/>
                </a:cubicBezTo>
                <a:cubicBezTo>
                  <a:pt x="471844" y="796448"/>
                  <a:pt x="452944" y="796944"/>
                  <a:pt x="445477" y="808892"/>
                </a:cubicBezTo>
                <a:cubicBezTo>
                  <a:pt x="432378" y="829850"/>
                  <a:pt x="439507" y="861754"/>
                  <a:pt x="422031" y="879230"/>
                </a:cubicBezTo>
                <a:cubicBezTo>
                  <a:pt x="388621" y="912640"/>
                  <a:pt x="404715" y="893480"/>
                  <a:pt x="375138" y="937846"/>
                </a:cubicBezTo>
                <a:cubicBezTo>
                  <a:pt x="369189" y="961642"/>
                  <a:pt x="361783" y="996361"/>
                  <a:pt x="351692" y="1019907"/>
                </a:cubicBezTo>
                <a:cubicBezTo>
                  <a:pt x="323702" y="1085218"/>
                  <a:pt x="330031" y="1046151"/>
                  <a:pt x="316523" y="1113692"/>
                </a:cubicBezTo>
                <a:cubicBezTo>
                  <a:pt x="311861" y="1137000"/>
                  <a:pt x="309462" y="1160722"/>
                  <a:pt x="304800" y="1184030"/>
                </a:cubicBezTo>
                <a:cubicBezTo>
                  <a:pt x="301640" y="1199829"/>
                  <a:pt x="296572" y="1215195"/>
                  <a:pt x="293077" y="1230923"/>
                </a:cubicBezTo>
                <a:cubicBezTo>
                  <a:pt x="288755" y="1250374"/>
                  <a:pt x="286597" y="1270315"/>
                  <a:pt x="281354" y="1289538"/>
                </a:cubicBezTo>
                <a:cubicBezTo>
                  <a:pt x="274851" y="1313382"/>
                  <a:pt x="271618" y="1339314"/>
                  <a:pt x="257908" y="1359877"/>
                </a:cubicBezTo>
                <a:lnTo>
                  <a:pt x="234461" y="1395046"/>
                </a:lnTo>
                <a:cubicBezTo>
                  <a:pt x="204995" y="1483444"/>
                  <a:pt x="244743" y="1374482"/>
                  <a:pt x="199292" y="1465384"/>
                </a:cubicBezTo>
                <a:cubicBezTo>
                  <a:pt x="189442" y="1485084"/>
                  <a:pt x="181480" y="1528665"/>
                  <a:pt x="175846" y="1547446"/>
                </a:cubicBezTo>
                <a:cubicBezTo>
                  <a:pt x="168744" y="1571118"/>
                  <a:pt x="160215" y="1594338"/>
                  <a:pt x="152400" y="1617784"/>
                </a:cubicBezTo>
                <a:lnTo>
                  <a:pt x="140677" y="1652953"/>
                </a:lnTo>
                <a:cubicBezTo>
                  <a:pt x="136769" y="1676399"/>
                  <a:pt x="134719" y="1700232"/>
                  <a:pt x="128954" y="1723292"/>
                </a:cubicBezTo>
                <a:cubicBezTo>
                  <a:pt x="122960" y="1747268"/>
                  <a:pt x="105508" y="1793630"/>
                  <a:pt x="105508" y="1793630"/>
                </a:cubicBezTo>
                <a:cubicBezTo>
                  <a:pt x="101600" y="1820984"/>
                  <a:pt x="96404" y="1848185"/>
                  <a:pt x="93784" y="1875692"/>
                </a:cubicBezTo>
                <a:cubicBezTo>
                  <a:pt x="89041" y="1925487"/>
                  <a:pt x="85309" y="2057003"/>
                  <a:pt x="70338" y="2121877"/>
                </a:cubicBezTo>
                <a:cubicBezTo>
                  <a:pt x="64781" y="2145958"/>
                  <a:pt x="54707" y="2168769"/>
                  <a:pt x="46892" y="2192215"/>
                </a:cubicBezTo>
                <a:lnTo>
                  <a:pt x="35169" y="2227384"/>
                </a:lnTo>
                <a:cubicBezTo>
                  <a:pt x="31261" y="2289907"/>
                  <a:pt x="30004" y="2352652"/>
                  <a:pt x="23446" y="2414953"/>
                </a:cubicBezTo>
                <a:cubicBezTo>
                  <a:pt x="22152" y="2427243"/>
                  <a:pt x="12428" y="2437786"/>
                  <a:pt x="11723" y="2450123"/>
                </a:cubicBezTo>
                <a:cubicBezTo>
                  <a:pt x="4586" y="2575026"/>
                  <a:pt x="3908" y="2700215"/>
                  <a:pt x="0" y="2825261"/>
                </a:cubicBezTo>
                <a:cubicBezTo>
                  <a:pt x="3908" y="2903415"/>
                  <a:pt x="4419" y="2981813"/>
                  <a:pt x="11723" y="3059723"/>
                </a:cubicBezTo>
                <a:cubicBezTo>
                  <a:pt x="16160" y="3107055"/>
                  <a:pt x="35169" y="3200400"/>
                  <a:pt x="35169" y="3200400"/>
                </a:cubicBezTo>
                <a:cubicBezTo>
                  <a:pt x="31261" y="3239477"/>
                  <a:pt x="23446" y="3278358"/>
                  <a:pt x="23446" y="3317630"/>
                </a:cubicBezTo>
                <a:cubicBezTo>
                  <a:pt x="23446" y="3360792"/>
                  <a:pt x="35169" y="3446584"/>
                  <a:pt x="35169" y="3446584"/>
                </a:cubicBezTo>
                <a:lnTo>
                  <a:pt x="35169" y="3446584"/>
                </a:lnTo>
                <a:lnTo>
                  <a:pt x="35169" y="3446584"/>
                </a:lnTo>
                <a:cubicBezTo>
                  <a:pt x="39077" y="3481753"/>
                  <a:pt x="42215" y="3517017"/>
                  <a:pt x="46892" y="3552092"/>
                </a:cubicBezTo>
                <a:cubicBezTo>
                  <a:pt x="50033" y="3575653"/>
                  <a:pt x="57034" y="3598713"/>
                  <a:pt x="58615" y="3622430"/>
                </a:cubicBezTo>
                <a:cubicBezTo>
                  <a:pt x="64859" y="3716088"/>
                  <a:pt x="64483" y="3810101"/>
                  <a:pt x="70338" y="3903784"/>
                </a:cubicBezTo>
                <a:cubicBezTo>
                  <a:pt x="72303" y="3935228"/>
                  <a:pt x="79074" y="3966206"/>
                  <a:pt x="82061" y="3997569"/>
                </a:cubicBezTo>
                <a:cubicBezTo>
                  <a:pt x="86891" y="4048290"/>
                  <a:pt x="88450" y="4099299"/>
                  <a:pt x="93784" y="4149969"/>
                </a:cubicBezTo>
                <a:cubicBezTo>
                  <a:pt x="96272" y="4173608"/>
                  <a:pt x="101894" y="4196814"/>
                  <a:pt x="105508" y="4220307"/>
                </a:cubicBezTo>
                <a:cubicBezTo>
                  <a:pt x="110183" y="4250697"/>
                  <a:pt x="121642" y="4339805"/>
                  <a:pt x="128954" y="4372707"/>
                </a:cubicBezTo>
                <a:cubicBezTo>
                  <a:pt x="131635" y="4384770"/>
                  <a:pt x="137996" y="4395814"/>
                  <a:pt x="140677" y="4407877"/>
                </a:cubicBezTo>
                <a:cubicBezTo>
                  <a:pt x="145833" y="4431080"/>
                  <a:pt x="146635" y="4455155"/>
                  <a:pt x="152400" y="4478215"/>
                </a:cubicBezTo>
                <a:cubicBezTo>
                  <a:pt x="168036" y="4540761"/>
                  <a:pt x="178265" y="4539622"/>
                  <a:pt x="187569" y="4595446"/>
                </a:cubicBezTo>
                <a:cubicBezTo>
                  <a:pt x="192748" y="4626522"/>
                  <a:pt x="192691" y="4658425"/>
                  <a:pt x="199292" y="4689230"/>
                </a:cubicBezTo>
                <a:cubicBezTo>
                  <a:pt x="204470" y="4713396"/>
                  <a:pt x="214923" y="4736123"/>
                  <a:pt x="222738" y="4759569"/>
                </a:cubicBezTo>
                <a:lnTo>
                  <a:pt x="246184" y="4829907"/>
                </a:lnTo>
                <a:lnTo>
                  <a:pt x="269631" y="4900246"/>
                </a:lnTo>
                <a:cubicBezTo>
                  <a:pt x="273539" y="4911969"/>
                  <a:pt x="274499" y="4925133"/>
                  <a:pt x="281354" y="4935415"/>
                </a:cubicBezTo>
                <a:cubicBezTo>
                  <a:pt x="289169" y="4947138"/>
                  <a:pt x="299078" y="4957709"/>
                  <a:pt x="304800" y="4970584"/>
                </a:cubicBezTo>
                <a:cubicBezTo>
                  <a:pt x="314837" y="4993168"/>
                  <a:pt x="320431" y="5017477"/>
                  <a:pt x="328246" y="5040923"/>
                </a:cubicBezTo>
                <a:lnTo>
                  <a:pt x="339969" y="5076092"/>
                </a:lnTo>
                <a:cubicBezTo>
                  <a:pt x="343877" y="5087815"/>
                  <a:pt x="344837" y="5100979"/>
                  <a:pt x="351692" y="5111261"/>
                </a:cubicBezTo>
                <a:lnTo>
                  <a:pt x="375138" y="5146430"/>
                </a:lnTo>
                <a:cubicBezTo>
                  <a:pt x="404763" y="5235305"/>
                  <a:pt x="383755" y="5196998"/>
                  <a:pt x="433754" y="5263661"/>
                </a:cubicBezTo>
                <a:cubicBezTo>
                  <a:pt x="456168" y="5330903"/>
                  <a:pt x="430303" y="5270783"/>
                  <a:pt x="468923" y="5322277"/>
                </a:cubicBezTo>
                <a:cubicBezTo>
                  <a:pt x="531626" y="5405882"/>
                  <a:pt x="485155" y="5382395"/>
                  <a:pt x="550984" y="5404338"/>
                </a:cubicBezTo>
                <a:cubicBezTo>
                  <a:pt x="554892" y="5416061"/>
                  <a:pt x="554988" y="5429858"/>
                  <a:pt x="562708" y="5439507"/>
                </a:cubicBezTo>
                <a:cubicBezTo>
                  <a:pt x="571510" y="5450509"/>
                  <a:pt x="586875" y="5454151"/>
                  <a:pt x="597877" y="5462953"/>
                </a:cubicBezTo>
                <a:cubicBezTo>
                  <a:pt x="681398" y="5529771"/>
                  <a:pt x="548247" y="5437682"/>
                  <a:pt x="656492" y="5509846"/>
                </a:cubicBezTo>
                <a:cubicBezTo>
                  <a:pt x="672123" y="5533292"/>
                  <a:pt x="683458" y="5560259"/>
                  <a:pt x="703384" y="5580184"/>
                </a:cubicBezTo>
                <a:cubicBezTo>
                  <a:pt x="746756" y="5623555"/>
                  <a:pt x="717636" y="5597500"/>
                  <a:pt x="797169" y="5650523"/>
                </a:cubicBezTo>
                <a:cubicBezTo>
                  <a:pt x="797174" y="5650527"/>
                  <a:pt x="867503" y="5697412"/>
                  <a:pt x="867508" y="5697415"/>
                </a:cubicBezTo>
                <a:cubicBezTo>
                  <a:pt x="883139" y="5705230"/>
                  <a:pt x="898431" y="5713763"/>
                  <a:pt x="914400" y="5720861"/>
                </a:cubicBezTo>
                <a:cubicBezTo>
                  <a:pt x="933630" y="5729408"/>
                  <a:pt x="954193" y="5734896"/>
                  <a:pt x="973015" y="5744307"/>
                </a:cubicBezTo>
                <a:cubicBezTo>
                  <a:pt x="985617" y="5750608"/>
                  <a:pt x="995234" y="5762203"/>
                  <a:pt x="1008184" y="5767753"/>
                </a:cubicBezTo>
                <a:cubicBezTo>
                  <a:pt x="1022993" y="5774100"/>
                  <a:pt x="1039585" y="5775051"/>
                  <a:pt x="1055077" y="5779477"/>
                </a:cubicBezTo>
                <a:cubicBezTo>
                  <a:pt x="1066959" y="5782872"/>
                  <a:pt x="1078523" y="5787292"/>
                  <a:pt x="1090246" y="5791200"/>
                </a:cubicBezTo>
                <a:cubicBezTo>
                  <a:pt x="1092946" y="5793225"/>
                  <a:pt x="1160877" y="5845529"/>
                  <a:pt x="1172308" y="5849815"/>
                </a:cubicBezTo>
                <a:cubicBezTo>
                  <a:pt x="1190965" y="5856811"/>
                  <a:pt x="1211385" y="5857630"/>
                  <a:pt x="1230923" y="5861538"/>
                </a:cubicBezTo>
                <a:cubicBezTo>
                  <a:pt x="1242646" y="5869353"/>
                  <a:pt x="1253217" y="5879262"/>
                  <a:pt x="1266092" y="5884984"/>
                </a:cubicBezTo>
                <a:cubicBezTo>
                  <a:pt x="1288676" y="5895021"/>
                  <a:pt x="1312985" y="5900615"/>
                  <a:pt x="1336431" y="5908430"/>
                </a:cubicBezTo>
                <a:lnTo>
                  <a:pt x="1406769" y="5931877"/>
                </a:lnTo>
                <a:lnTo>
                  <a:pt x="1477108" y="5955323"/>
                </a:lnTo>
                <a:lnTo>
                  <a:pt x="1664677" y="5978769"/>
                </a:lnTo>
                <a:cubicBezTo>
                  <a:pt x="1676400" y="5982677"/>
                  <a:pt x="1687505" y="5989859"/>
                  <a:pt x="1699846" y="5990492"/>
                </a:cubicBezTo>
                <a:cubicBezTo>
                  <a:pt x="1936909" y="6002649"/>
                  <a:pt x="2003425" y="6002215"/>
                  <a:pt x="2168769" y="6002215"/>
                </a:cubicBezTo>
                <a:lnTo>
                  <a:pt x="213360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76400" y="2152681"/>
            <a:ext cx="200700" cy="563165"/>
          </a:xfrm>
          <a:prstGeom prst="ellipse">
            <a:avLst/>
          </a:prstGeom>
          <a:solidFill>
            <a:srgbClr val="008000"/>
          </a:solidFill>
          <a:ln>
            <a:solidFill>
              <a:srgbClr val="006600"/>
            </a:solidFill>
          </a:ln>
          <a:scene3d>
            <a:camera prst="orthographicFront">
              <a:rot lat="0" lon="0" rev="4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600200" y="2411046"/>
            <a:ext cx="200700" cy="563165"/>
          </a:xfrm>
          <a:prstGeom prst="ellipse">
            <a:avLst/>
          </a:prstGeom>
          <a:solidFill>
            <a:srgbClr val="008000"/>
          </a:solidFill>
          <a:ln>
            <a:solidFill>
              <a:srgbClr val="006600"/>
            </a:solidFill>
          </a:ln>
          <a:scene3d>
            <a:camera prst="orthographicFront">
              <a:rot lat="0" lon="0" rev="4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981200" y="3668346"/>
            <a:ext cx="666528" cy="601883"/>
            <a:chOff x="2274570" y="3409950"/>
            <a:chExt cx="759183" cy="800100"/>
          </a:xfrm>
        </p:grpSpPr>
        <p:sp>
          <p:nvSpPr>
            <p:cNvPr id="9" name="Oval 8"/>
            <p:cNvSpPr/>
            <p:nvPr/>
          </p:nvSpPr>
          <p:spPr>
            <a:xfrm>
              <a:off x="2274570" y="3409950"/>
              <a:ext cx="759183" cy="800100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438400" y="3657600"/>
              <a:ext cx="152400" cy="17145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640330" y="3636407"/>
              <a:ext cx="152400" cy="17145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2567940" y="3890010"/>
              <a:ext cx="152400" cy="17145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Oval 12"/>
          <p:cNvSpPr/>
          <p:nvPr/>
        </p:nvSpPr>
        <p:spPr>
          <a:xfrm>
            <a:off x="2794845" y="5570362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049371" y="5840046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35123" y="4002540"/>
            <a:ext cx="1340682" cy="465906"/>
          </a:xfrm>
          <a:prstGeom prst="rightArrow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38200" y="2604879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Ca</a:t>
            </a:r>
            <a:r>
              <a:rPr lang="en-US" baseline="30000" dirty="0"/>
              <a:t>2+</a:t>
            </a:r>
            <a:endParaRPr lang="en-US" dirty="0"/>
          </a:p>
        </p:txBody>
      </p:sp>
      <p:sp>
        <p:nvSpPr>
          <p:cNvPr id="17" name="U-Turn Arrow 16"/>
          <p:cNvSpPr/>
          <p:nvPr/>
        </p:nvSpPr>
        <p:spPr>
          <a:xfrm rot="1366616">
            <a:off x="1153263" y="2508094"/>
            <a:ext cx="1143000" cy="33215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858000" y="4648602"/>
            <a:ext cx="647700" cy="277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858000" y="4301892"/>
            <a:ext cx="647700" cy="277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858000" y="3353202"/>
            <a:ext cx="647700" cy="277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858000" y="3020646"/>
            <a:ext cx="647700" cy="277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816090" y="4761816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819899" y="3445294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6595109" y="3244555"/>
            <a:ext cx="1222791" cy="15709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6598920" y="4539955"/>
            <a:ext cx="1222791" cy="15709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 rot="1130231">
            <a:off x="3146587" y="5987246"/>
            <a:ext cx="542130" cy="228600"/>
          </a:xfrm>
          <a:prstGeom prst="roundRect">
            <a:avLst/>
          </a:prstGeom>
          <a:solidFill>
            <a:srgbClr val="6600CC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U-Turn Arrow 26"/>
          <p:cNvSpPr/>
          <p:nvPr/>
        </p:nvSpPr>
        <p:spPr>
          <a:xfrm rot="12032592">
            <a:off x="2870118" y="5837561"/>
            <a:ext cx="1143000" cy="308545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4648200" y="5404316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Quad Arrow 28"/>
          <p:cNvSpPr/>
          <p:nvPr/>
        </p:nvSpPr>
        <p:spPr>
          <a:xfrm>
            <a:off x="3200401" y="2511091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Quad Arrow 29"/>
          <p:cNvSpPr/>
          <p:nvPr/>
        </p:nvSpPr>
        <p:spPr>
          <a:xfrm>
            <a:off x="3203752" y="2967933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Quad Arrow 30"/>
          <p:cNvSpPr/>
          <p:nvPr/>
        </p:nvSpPr>
        <p:spPr>
          <a:xfrm>
            <a:off x="3200400" y="4697299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Quad Arrow 31"/>
          <p:cNvSpPr/>
          <p:nvPr/>
        </p:nvSpPr>
        <p:spPr>
          <a:xfrm>
            <a:off x="3216100" y="5192341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914872" y="2525512"/>
            <a:ext cx="666528" cy="639365"/>
          </a:xfrm>
          <a:prstGeom prst="ellipse">
            <a:avLst/>
          </a:prstGeom>
          <a:solidFill>
            <a:schemeClr val="bg1"/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2906353" y="4727753"/>
            <a:ext cx="705527" cy="637279"/>
          </a:xfrm>
          <a:prstGeom prst="ellipse">
            <a:avLst/>
          </a:prstGeom>
          <a:solidFill>
            <a:schemeClr val="bg1"/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361631" y="2609825"/>
            <a:ext cx="372169" cy="443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Quad Arrow 35"/>
          <p:cNvSpPr/>
          <p:nvPr/>
        </p:nvSpPr>
        <p:spPr>
          <a:xfrm>
            <a:off x="3412384" y="2511091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Quad Arrow 36"/>
          <p:cNvSpPr/>
          <p:nvPr/>
        </p:nvSpPr>
        <p:spPr>
          <a:xfrm>
            <a:off x="3415735" y="2967933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395315" y="4808841"/>
            <a:ext cx="372169" cy="443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Quad Arrow 38"/>
          <p:cNvSpPr/>
          <p:nvPr/>
        </p:nvSpPr>
        <p:spPr>
          <a:xfrm>
            <a:off x="3412383" y="4697299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Quad Arrow 39"/>
          <p:cNvSpPr/>
          <p:nvPr/>
        </p:nvSpPr>
        <p:spPr>
          <a:xfrm>
            <a:off x="3428083" y="5192341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295200" y="2873876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348786" y="2528186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796686" y="5194148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110786" y="2894361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729786" y="3521194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940666" y="2681791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Do Now: Review the steps of synaptic transmission with a partner</a:t>
            </a:r>
          </a:p>
        </p:txBody>
      </p:sp>
    </p:spTree>
    <p:extLst>
      <p:ext uri="{BB962C8B-B14F-4D97-AF65-F5344CB8AC3E}">
        <p14:creationId xmlns:p14="http://schemas.microsoft.com/office/powerpoint/2010/main" val="3624268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Synaptic Transmission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0284" y="933271"/>
            <a:ext cx="2298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2. Voltage-gated Ca</a:t>
            </a:r>
            <a:r>
              <a:rPr lang="en-US" baseline="30000" dirty="0"/>
              <a:t>2+ </a:t>
            </a:r>
            <a:r>
              <a:rPr lang="en-US" dirty="0"/>
              <a:t>channels open.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096000" y="933271"/>
            <a:ext cx="31242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6. NTs bind to postsynaptic receptors. 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352800" y="933271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4. Ca</a:t>
            </a:r>
            <a:r>
              <a:rPr lang="en-US" baseline="30000" dirty="0"/>
              <a:t>2+ </a:t>
            </a:r>
            <a:r>
              <a:rPr lang="en-US" dirty="0"/>
              <a:t>sensitive proteins fuse synaptic vesicles to membrane. </a:t>
            </a:r>
          </a:p>
        </p:txBody>
      </p:sp>
      <p:sp>
        <p:nvSpPr>
          <p:cNvPr id="54" name="Freeform 53"/>
          <p:cNvSpPr/>
          <p:nvPr/>
        </p:nvSpPr>
        <p:spPr>
          <a:xfrm>
            <a:off x="-76200" y="1752600"/>
            <a:ext cx="3612607" cy="4620846"/>
          </a:xfrm>
          <a:custGeom>
            <a:avLst/>
            <a:gdLst>
              <a:gd name="connsiteX0" fmla="*/ 11430 w 3897791"/>
              <a:gd name="connsiteY0" fmla="*/ 1257300 h 3920490"/>
              <a:gd name="connsiteX1" fmla="*/ 1611630 w 3897791"/>
              <a:gd name="connsiteY1" fmla="*/ 1280160 h 3920490"/>
              <a:gd name="connsiteX2" fmla="*/ 1611630 w 3897791"/>
              <a:gd name="connsiteY2" fmla="*/ 1280160 h 3920490"/>
              <a:gd name="connsiteX3" fmla="*/ 1645920 w 3897791"/>
              <a:gd name="connsiteY3" fmla="*/ 1188720 h 3920490"/>
              <a:gd name="connsiteX4" fmla="*/ 1668780 w 3897791"/>
              <a:gd name="connsiteY4" fmla="*/ 1154430 h 3920490"/>
              <a:gd name="connsiteX5" fmla="*/ 1691640 w 3897791"/>
              <a:gd name="connsiteY5" fmla="*/ 1085850 h 3920490"/>
              <a:gd name="connsiteX6" fmla="*/ 1725930 w 3897791"/>
              <a:gd name="connsiteY6" fmla="*/ 1017270 h 3920490"/>
              <a:gd name="connsiteX7" fmla="*/ 1748790 w 3897791"/>
              <a:gd name="connsiteY7" fmla="*/ 982980 h 3920490"/>
              <a:gd name="connsiteX8" fmla="*/ 1771650 w 3897791"/>
              <a:gd name="connsiteY8" fmla="*/ 914400 h 3920490"/>
              <a:gd name="connsiteX9" fmla="*/ 1828800 w 3897791"/>
              <a:gd name="connsiteY9" fmla="*/ 845820 h 3920490"/>
              <a:gd name="connsiteX10" fmla="*/ 1908810 w 3897791"/>
              <a:gd name="connsiteY10" fmla="*/ 754380 h 3920490"/>
              <a:gd name="connsiteX11" fmla="*/ 1954530 w 3897791"/>
              <a:gd name="connsiteY11" fmla="*/ 685800 h 3920490"/>
              <a:gd name="connsiteX12" fmla="*/ 2000250 w 3897791"/>
              <a:gd name="connsiteY12" fmla="*/ 628650 h 3920490"/>
              <a:gd name="connsiteX13" fmla="*/ 2057400 w 3897791"/>
              <a:gd name="connsiteY13" fmla="*/ 571500 h 3920490"/>
              <a:gd name="connsiteX14" fmla="*/ 2080260 w 3897791"/>
              <a:gd name="connsiteY14" fmla="*/ 537210 h 3920490"/>
              <a:gd name="connsiteX15" fmla="*/ 2114550 w 3897791"/>
              <a:gd name="connsiteY15" fmla="*/ 525780 h 3920490"/>
              <a:gd name="connsiteX16" fmla="*/ 2148840 w 3897791"/>
              <a:gd name="connsiteY16" fmla="*/ 502920 h 3920490"/>
              <a:gd name="connsiteX17" fmla="*/ 2171700 w 3897791"/>
              <a:gd name="connsiteY17" fmla="*/ 468630 h 3920490"/>
              <a:gd name="connsiteX18" fmla="*/ 2205990 w 3897791"/>
              <a:gd name="connsiteY18" fmla="*/ 445770 h 3920490"/>
              <a:gd name="connsiteX19" fmla="*/ 2217420 w 3897791"/>
              <a:gd name="connsiteY19" fmla="*/ 411480 h 3920490"/>
              <a:gd name="connsiteX20" fmla="*/ 2263140 w 3897791"/>
              <a:gd name="connsiteY20" fmla="*/ 342900 h 3920490"/>
              <a:gd name="connsiteX21" fmla="*/ 2286000 w 3897791"/>
              <a:gd name="connsiteY21" fmla="*/ 308610 h 3920490"/>
              <a:gd name="connsiteX22" fmla="*/ 2354580 w 3897791"/>
              <a:gd name="connsiteY22" fmla="*/ 262890 h 3920490"/>
              <a:gd name="connsiteX23" fmla="*/ 2366010 w 3897791"/>
              <a:gd name="connsiteY23" fmla="*/ 228600 h 3920490"/>
              <a:gd name="connsiteX24" fmla="*/ 2434590 w 3897791"/>
              <a:gd name="connsiteY24" fmla="*/ 182880 h 3920490"/>
              <a:gd name="connsiteX25" fmla="*/ 2457450 w 3897791"/>
              <a:gd name="connsiteY25" fmla="*/ 148590 h 3920490"/>
              <a:gd name="connsiteX26" fmla="*/ 2491740 w 3897791"/>
              <a:gd name="connsiteY26" fmla="*/ 137160 h 3920490"/>
              <a:gd name="connsiteX27" fmla="*/ 2526030 w 3897791"/>
              <a:gd name="connsiteY27" fmla="*/ 114300 h 3920490"/>
              <a:gd name="connsiteX28" fmla="*/ 2560320 w 3897791"/>
              <a:gd name="connsiteY28" fmla="*/ 102870 h 3920490"/>
              <a:gd name="connsiteX29" fmla="*/ 2697480 w 3897791"/>
              <a:gd name="connsiteY29" fmla="*/ 34290 h 3920490"/>
              <a:gd name="connsiteX30" fmla="*/ 3006090 w 3897791"/>
              <a:gd name="connsiteY30" fmla="*/ 11430 h 3920490"/>
              <a:gd name="connsiteX31" fmla="*/ 3108960 w 3897791"/>
              <a:gd name="connsiteY31" fmla="*/ 0 h 3920490"/>
              <a:gd name="connsiteX32" fmla="*/ 3577590 w 3897791"/>
              <a:gd name="connsiteY32" fmla="*/ 11430 h 3920490"/>
              <a:gd name="connsiteX33" fmla="*/ 3611880 w 3897791"/>
              <a:gd name="connsiteY33" fmla="*/ 34290 h 3920490"/>
              <a:gd name="connsiteX34" fmla="*/ 3714750 w 3897791"/>
              <a:gd name="connsiteY34" fmla="*/ 68580 h 3920490"/>
              <a:gd name="connsiteX35" fmla="*/ 3749040 w 3897791"/>
              <a:gd name="connsiteY35" fmla="*/ 80010 h 3920490"/>
              <a:gd name="connsiteX36" fmla="*/ 3783330 w 3897791"/>
              <a:gd name="connsiteY36" fmla="*/ 91440 h 3920490"/>
              <a:gd name="connsiteX37" fmla="*/ 3806190 w 3897791"/>
              <a:gd name="connsiteY37" fmla="*/ 125730 h 3920490"/>
              <a:gd name="connsiteX38" fmla="*/ 3840480 w 3897791"/>
              <a:gd name="connsiteY38" fmla="*/ 148590 h 3920490"/>
              <a:gd name="connsiteX39" fmla="*/ 3863340 w 3897791"/>
              <a:gd name="connsiteY39" fmla="*/ 228600 h 3920490"/>
              <a:gd name="connsiteX40" fmla="*/ 3886200 w 3897791"/>
              <a:gd name="connsiteY40" fmla="*/ 297180 h 3920490"/>
              <a:gd name="connsiteX41" fmla="*/ 3897630 w 3897791"/>
              <a:gd name="connsiteY41" fmla="*/ 502920 h 3920490"/>
              <a:gd name="connsiteX42" fmla="*/ 3897630 w 3897791"/>
              <a:gd name="connsiteY42" fmla="*/ 3451860 h 3920490"/>
              <a:gd name="connsiteX43" fmla="*/ 3863340 w 3897791"/>
              <a:gd name="connsiteY43" fmla="*/ 3543300 h 3920490"/>
              <a:gd name="connsiteX44" fmla="*/ 3851910 w 3897791"/>
              <a:gd name="connsiteY44" fmla="*/ 3577590 h 3920490"/>
              <a:gd name="connsiteX45" fmla="*/ 3817620 w 3897791"/>
              <a:gd name="connsiteY45" fmla="*/ 3611880 h 3920490"/>
              <a:gd name="connsiteX46" fmla="*/ 3806190 w 3897791"/>
              <a:gd name="connsiteY46" fmla="*/ 3646170 h 3920490"/>
              <a:gd name="connsiteX47" fmla="*/ 3760470 w 3897791"/>
              <a:gd name="connsiteY47" fmla="*/ 3714750 h 3920490"/>
              <a:gd name="connsiteX48" fmla="*/ 3737610 w 3897791"/>
              <a:gd name="connsiteY48" fmla="*/ 3783330 h 3920490"/>
              <a:gd name="connsiteX49" fmla="*/ 3669030 w 3897791"/>
              <a:gd name="connsiteY49" fmla="*/ 3817620 h 3920490"/>
              <a:gd name="connsiteX50" fmla="*/ 3600450 w 3897791"/>
              <a:gd name="connsiteY50" fmla="*/ 3840480 h 3920490"/>
              <a:gd name="connsiteX51" fmla="*/ 3577590 w 3897791"/>
              <a:gd name="connsiteY51" fmla="*/ 3874770 h 3920490"/>
              <a:gd name="connsiteX52" fmla="*/ 3509010 w 3897791"/>
              <a:gd name="connsiteY52" fmla="*/ 3897630 h 3920490"/>
              <a:gd name="connsiteX53" fmla="*/ 3063240 w 3897791"/>
              <a:gd name="connsiteY53" fmla="*/ 3920490 h 3920490"/>
              <a:gd name="connsiteX54" fmla="*/ 2663190 w 3897791"/>
              <a:gd name="connsiteY54" fmla="*/ 3909060 h 3920490"/>
              <a:gd name="connsiteX55" fmla="*/ 2594610 w 3897791"/>
              <a:gd name="connsiteY55" fmla="*/ 3886200 h 3920490"/>
              <a:gd name="connsiteX56" fmla="*/ 2560320 w 3897791"/>
              <a:gd name="connsiteY56" fmla="*/ 3874770 h 3920490"/>
              <a:gd name="connsiteX57" fmla="*/ 2526030 w 3897791"/>
              <a:gd name="connsiteY57" fmla="*/ 3863340 h 3920490"/>
              <a:gd name="connsiteX58" fmla="*/ 2491740 w 3897791"/>
              <a:gd name="connsiteY58" fmla="*/ 3840480 h 3920490"/>
              <a:gd name="connsiteX59" fmla="*/ 2457450 w 3897791"/>
              <a:gd name="connsiteY59" fmla="*/ 3806190 h 3920490"/>
              <a:gd name="connsiteX60" fmla="*/ 2434590 w 3897791"/>
              <a:gd name="connsiteY60" fmla="*/ 3771900 h 3920490"/>
              <a:gd name="connsiteX61" fmla="*/ 2400300 w 3897791"/>
              <a:gd name="connsiteY61" fmla="*/ 3760470 h 3920490"/>
              <a:gd name="connsiteX62" fmla="*/ 2388870 w 3897791"/>
              <a:gd name="connsiteY62" fmla="*/ 3726180 h 3920490"/>
              <a:gd name="connsiteX63" fmla="*/ 2320290 w 3897791"/>
              <a:gd name="connsiteY63" fmla="*/ 3680460 h 3920490"/>
              <a:gd name="connsiteX64" fmla="*/ 2286000 w 3897791"/>
              <a:gd name="connsiteY64" fmla="*/ 3611880 h 3920490"/>
              <a:gd name="connsiteX65" fmla="*/ 2251710 w 3897791"/>
              <a:gd name="connsiteY65" fmla="*/ 3600450 h 3920490"/>
              <a:gd name="connsiteX66" fmla="*/ 2205990 w 3897791"/>
              <a:gd name="connsiteY66" fmla="*/ 3543300 h 3920490"/>
              <a:gd name="connsiteX67" fmla="*/ 2160270 w 3897791"/>
              <a:gd name="connsiteY67" fmla="*/ 3497580 h 3920490"/>
              <a:gd name="connsiteX68" fmla="*/ 2148840 w 3897791"/>
              <a:gd name="connsiteY68" fmla="*/ 3463290 h 3920490"/>
              <a:gd name="connsiteX69" fmla="*/ 2114550 w 3897791"/>
              <a:gd name="connsiteY69" fmla="*/ 3440430 h 3920490"/>
              <a:gd name="connsiteX70" fmla="*/ 2080260 w 3897791"/>
              <a:gd name="connsiteY70" fmla="*/ 3406140 h 3920490"/>
              <a:gd name="connsiteX71" fmla="*/ 2034540 w 3897791"/>
              <a:gd name="connsiteY71" fmla="*/ 3337560 h 3920490"/>
              <a:gd name="connsiteX72" fmla="*/ 2000250 w 3897791"/>
              <a:gd name="connsiteY72" fmla="*/ 3303270 h 3920490"/>
              <a:gd name="connsiteX73" fmla="*/ 1954530 w 3897791"/>
              <a:gd name="connsiteY73" fmla="*/ 3200400 h 3920490"/>
              <a:gd name="connsiteX74" fmla="*/ 1943100 w 3897791"/>
              <a:gd name="connsiteY74" fmla="*/ 3166110 h 3920490"/>
              <a:gd name="connsiteX75" fmla="*/ 1908810 w 3897791"/>
              <a:gd name="connsiteY75" fmla="*/ 3097530 h 3920490"/>
              <a:gd name="connsiteX76" fmla="*/ 1897380 w 3897791"/>
              <a:gd name="connsiteY76" fmla="*/ 3063240 h 3920490"/>
              <a:gd name="connsiteX77" fmla="*/ 1851660 w 3897791"/>
              <a:gd name="connsiteY77" fmla="*/ 2994660 h 3920490"/>
              <a:gd name="connsiteX78" fmla="*/ 1805940 w 3897791"/>
              <a:gd name="connsiteY78" fmla="*/ 2937510 h 3920490"/>
              <a:gd name="connsiteX79" fmla="*/ 1760220 w 3897791"/>
              <a:gd name="connsiteY79" fmla="*/ 2834640 h 3920490"/>
              <a:gd name="connsiteX80" fmla="*/ 1748790 w 3897791"/>
              <a:gd name="connsiteY80" fmla="*/ 2800350 h 3920490"/>
              <a:gd name="connsiteX81" fmla="*/ 1725930 w 3897791"/>
              <a:gd name="connsiteY81" fmla="*/ 2766060 h 3920490"/>
              <a:gd name="connsiteX82" fmla="*/ 1714500 w 3897791"/>
              <a:gd name="connsiteY82" fmla="*/ 2731770 h 3920490"/>
              <a:gd name="connsiteX83" fmla="*/ 1668780 w 3897791"/>
              <a:gd name="connsiteY83" fmla="*/ 2663190 h 3920490"/>
              <a:gd name="connsiteX84" fmla="*/ 1645920 w 3897791"/>
              <a:gd name="connsiteY84" fmla="*/ 2617470 h 3920490"/>
              <a:gd name="connsiteX85" fmla="*/ 0 w 3897791"/>
              <a:gd name="connsiteY85" fmla="*/ 2617470 h 3920490"/>
              <a:gd name="connsiteX86" fmla="*/ 11430 w 3897791"/>
              <a:gd name="connsiteY86" fmla="*/ 1257300 h 3920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3897791" h="3920490">
                <a:moveTo>
                  <a:pt x="11430" y="1257300"/>
                </a:moveTo>
                <a:lnTo>
                  <a:pt x="1611630" y="1280160"/>
                </a:lnTo>
                <a:lnTo>
                  <a:pt x="1611630" y="1280160"/>
                </a:lnTo>
                <a:cubicBezTo>
                  <a:pt x="1623060" y="1249680"/>
                  <a:pt x="1632450" y="1218355"/>
                  <a:pt x="1645920" y="1188720"/>
                </a:cubicBezTo>
                <a:cubicBezTo>
                  <a:pt x="1651604" y="1176214"/>
                  <a:pt x="1663201" y="1166983"/>
                  <a:pt x="1668780" y="1154430"/>
                </a:cubicBezTo>
                <a:cubicBezTo>
                  <a:pt x="1678567" y="1132410"/>
                  <a:pt x="1678274" y="1105900"/>
                  <a:pt x="1691640" y="1085850"/>
                </a:cubicBezTo>
                <a:cubicBezTo>
                  <a:pt x="1757154" y="987580"/>
                  <a:pt x="1678608" y="1111914"/>
                  <a:pt x="1725930" y="1017270"/>
                </a:cubicBezTo>
                <a:cubicBezTo>
                  <a:pt x="1732073" y="1004983"/>
                  <a:pt x="1743211" y="995533"/>
                  <a:pt x="1748790" y="982980"/>
                </a:cubicBezTo>
                <a:cubicBezTo>
                  <a:pt x="1758577" y="960960"/>
                  <a:pt x="1758284" y="934450"/>
                  <a:pt x="1771650" y="914400"/>
                </a:cubicBezTo>
                <a:cubicBezTo>
                  <a:pt x="1853338" y="791869"/>
                  <a:pt x="1726125" y="977831"/>
                  <a:pt x="1828800" y="845820"/>
                </a:cubicBezTo>
                <a:cubicBezTo>
                  <a:pt x="1900604" y="753501"/>
                  <a:pt x="1842428" y="798635"/>
                  <a:pt x="1908810" y="754380"/>
                </a:cubicBezTo>
                <a:cubicBezTo>
                  <a:pt x="1935988" y="672847"/>
                  <a:pt x="1897451" y="771419"/>
                  <a:pt x="1954530" y="685800"/>
                </a:cubicBezTo>
                <a:cubicBezTo>
                  <a:pt x="1998697" y="619549"/>
                  <a:pt x="1923562" y="679775"/>
                  <a:pt x="2000250" y="628650"/>
                </a:cubicBezTo>
                <a:cubicBezTo>
                  <a:pt x="2061210" y="537210"/>
                  <a:pt x="1981200" y="647700"/>
                  <a:pt x="2057400" y="571500"/>
                </a:cubicBezTo>
                <a:cubicBezTo>
                  <a:pt x="2067114" y="561786"/>
                  <a:pt x="2069533" y="545792"/>
                  <a:pt x="2080260" y="537210"/>
                </a:cubicBezTo>
                <a:cubicBezTo>
                  <a:pt x="2089668" y="529684"/>
                  <a:pt x="2103774" y="531168"/>
                  <a:pt x="2114550" y="525780"/>
                </a:cubicBezTo>
                <a:cubicBezTo>
                  <a:pt x="2126837" y="519637"/>
                  <a:pt x="2137410" y="510540"/>
                  <a:pt x="2148840" y="502920"/>
                </a:cubicBezTo>
                <a:cubicBezTo>
                  <a:pt x="2156460" y="491490"/>
                  <a:pt x="2161986" y="478344"/>
                  <a:pt x="2171700" y="468630"/>
                </a:cubicBezTo>
                <a:cubicBezTo>
                  <a:pt x="2181414" y="458916"/>
                  <a:pt x="2197408" y="456497"/>
                  <a:pt x="2205990" y="445770"/>
                </a:cubicBezTo>
                <a:cubicBezTo>
                  <a:pt x="2213516" y="436362"/>
                  <a:pt x="2211569" y="422012"/>
                  <a:pt x="2217420" y="411480"/>
                </a:cubicBezTo>
                <a:cubicBezTo>
                  <a:pt x="2230763" y="387463"/>
                  <a:pt x="2247900" y="365760"/>
                  <a:pt x="2263140" y="342900"/>
                </a:cubicBezTo>
                <a:cubicBezTo>
                  <a:pt x="2270760" y="331470"/>
                  <a:pt x="2274570" y="316230"/>
                  <a:pt x="2286000" y="308610"/>
                </a:cubicBezTo>
                <a:lnTo>
                  <a:pt x="2354580" y="262890"/>
                </a:lnTo>
                <a:cubicBezTo>
                  <a:pt x="2358390" y="251460"/>
                  <a:pt x="2357491" y="237119"/>
                  <a:pt x="2366010" y="228600"/>
                </a:cubicBezTo>
                <a:cubicBezTo>
                  <a:pt x="2385437" y="209173"/>
                  <a:pt x="2434590" y="182880"/>
                  <a:pt x="2434590" y="182880"/>
                </a:cubicBezTo>
                <a:cubicBezTo>
                  <a:pt x="2442210" y="171450"/>
                  <a:pt x="2446723" y="157172"/>
                  <a:pt x="2457450" y="148590"/>
                </a:cubicBezTo>
                <a:cubicBezTo>
                  <a:pt x="2466858" y="141064"/>
                  <a:pt x="2480964" y="142548"/>
                  <a:pt x="2491740" y="137160"/>
                </a:cubicBezTo>
                <a:cubicBezTo>
                  <a:pt x="2504027" y="131017"/>
                  <a:pt x="2513743" y="120443"/>
                  <a:pt x="2526030" y="114300"/>
                </a:cubicBezTo>
                <a:cubicBezTo>
                  <a:pt x="2536806" y="108912"/>
                  <a:pt x="2549788" y="108721"/>
                  <a:pt x="2560320" y="102870"/>
                </a:cubicBezTo>
                <a:cubicBezTo>
                  <a:pt x="2610232" y="75141"/>
                  <a:pt x="2636793" y="38336"/>
                  <a:pt x="2697480" y="34290"/>
                </a:cubicBezTo>
                <a:cubicBezTo>
                  <a:pt x="2813666" y="26544"/>
                  <a:pt x="2892784" y="22221"/>
                  <a:pt x="3006090" y="11430"/>
                </a:cubicBezTo>
                <a:cubicBezTo>
                  <a:pt x="3040436" y="8159"/>
                  <a:pt x="3074670" y="3810"/>
                  <a:pt x="3108960" y="0"/>
                </a:cubicBezTo>
                <a:cubicBezTo>
                  <a:pt x="3265170" y="3810"/>
                  <a:pt x="3421695" y="801"/>
                  <a:pt x="3577590" y="11430"/>
                </a:cubicBezTo>
                <a:cubicBezTo>
                  <a:pt x="3591295" y="12364"/>
                  <a:pt x="3599327" y="28711"/>
                  <a:pt x="3611880" y="34290"/>
                </a:cubicBezTo>
                <a:lnTo>
                  <a:pt x="3714750" y="68580"/>
                </a:lnTo>
                <a:lnTo>
                  <a:pt x="3749040" y="80010"/>
                </a:lnTo>
                <a:lnTo>
                  <a:pt x="3783330" y="91440"/>
                </a:lnTo>
                <a:cubicBezTo>
                  <a:pt x="3790950" y="102870"/>
                  <a:pt x="3796476" y="116016"/>
                  <a:pt x="3806190" y="125730"/>
                </a:cubicBezTo>
                <a:cubicBezTo>
                  <a:pt x="3815904" y="135444"/>
                  <a:pt x="3831898" y="137863"/>
                  <a:pt x="3840480" y="148590"/>
                </a:cubicBezTo>
                <a:cubicBezTo>
                  <a:pt x="3846626" y="156273"/>
                  <a:pt x="3862354" y="225314"/>
                  <a:pt x="3863340" y="228600"/>
                </a:cubicBezTo>
                <a:cubicBezTo>
                  <a:pt x="3870264" y="251680"/>
                  <a:pt x="3886200" y="297180"/>
                  <a:pt x="3886200" y="297180"/>
                </a:cubicBezTo>
                <a:cubicBezTo>
                  <a:pt x="3900045" y="449470"/>
                  <a:pt x="3897630" y="380827"/>
                  <a:pt x="3897630" y="502920"/>
                </a:cubicBezTo>
                <a:lnTo>
                  <a:pt x="3897630" y="3451860"/>
                </a:lnTo>
                <a:cubicBezTo>
                  <a:pt x="3886200" y="3482340"/>
                  <a:pt x="3874465" y="3512707"/>
                  <a:pt x="3863340" y="3543300"/>
                </a:cubicBezTo>
                <a:cubicBezTo>
                  <a:pt x="3859223" y="3554623"/>
                  <a:pt x="3858593" y="3567565"/>
                  <a:pt x="3851910" y="3577590"/>
                </a:cubicBezTo>
                <a:cubicBezTo>
                  <a:pt x="3842944" y="3591040"/>
                  <a:pt x="3829050" y="3600450"/>
                  <a:pt x="3817620" y="3611880"/>
                </a:cubicBezTo>
                <a:cubicBezTo>
                  <a:pt x="3813810" y="3623310"/>
                  <a:pt x="3812041" y="3635638"/>
                  <a:pt x="3806190" y="3646170"/>
                </a:cubicBezTo>
                <a:cubicBezTo>
                  <a:pt x="3792847" y="3670187"/>
                  <a:pt x="3769158" y="3688686"/>
                  <a:pt x="3760470" y="3714750"/>
                </a:cubicBezTo>
                <a:cubicBezTo>
                  <a:pt x="3752850" y="3737610"/>
                  <a:pt x="3760470" y="3775710"/>
                  <a:pt x="3737610" y="3783330"/>
                </a:cubicBezTo>
                <a:cubicBezTo>
                  <a:pt x="3612555" y="3825015"/>
                  <a:pt x="3801974" y="3758534"/>
                  <a:pt x="3669030" y="3817620"/>
                </a:cubicBezTo>
                <a:cubicBezTo>
                  <a:pt x="3647010" y="3827407"/>
                  <a:pt x="3600450" y="3840480"/>
                  <a:pt x="3600450" y="3840480"/>
                </a:cubicBezTo>
                <a:cubicBezTo>
                  <a:pt x="3592830" y="3851910"/>
                  <a:pt x="3589239" y="3867489"/>
                  <a:pt x="3577590" y="3874770"/>
                </a:cubicBezTo>
                <a:cubicBezTo>
                  <a:pt x="3557156" y="3887541"/>
                  <a:pt x="3532779" y="3893669"/>
                  <a:pt x="3509010" y="3897630"/>
                </a:cubicBezTo>
                <a:cubicBezTo>
                  <a:pt x="3316354" y="3929739"/>
                  <a:pt x="3463595" y="3908358"/>
                  <a:pt x="3063240" y="3920490"/>
                </a:cubicBezTo>
                <a:cubicBezTo>
                  <a:pt x="2929890" y="3916680"/>
                  <a:pt x="2796239" y="3918795"/>
                  <a:pt x="2663190" y="3909060"/>
                </a:cubicBezTo>
                <a:cubicBezTo>
                  <a:pt x="2639158" y="3907302"/>
                  <a:pt x="2617470" y="3893820"/>
                  <a:pt x="2594610" y="3886200"/>
                </a:cubicBezTo>
                <a:lnTo>
                  <a:pt x="2560320" y="3874770"/>
                </a:lnTo>
                <a:cubicBezTo>
                  <a:pt x="2548890" y="3870960"/>
                  <a:pt x="2536055" y="3870023"/>
                  <a:pt x="2526030" y="3863340"/>
                </a:cubicBezTo>
                <a:cubicBezTo>
                  <a:pt x="2514600" y="3855720"/>
                  <a:pt x="2502293" y="3849274"/>
                  <a:pt x="2491740" y="3840480"/>
                </a:cubicBezTo>
                <a:cubicBezTo>
                  <a:pt x="2479322" y="3830132"/>
                  <a:pt x="2467798" y="3818608"/>
                  <a:pt x="2457450" y="3806190"/>
                </a:cubicBezTo>
                <a:cubicBezTo>
                  <a:pt x="2448656" y="3795637"/>
                  <a:pt x="2445317" y="3780482"/>
                  <a:pt x="2434590" y="3771900"/>
                </a:cubicBezTo>
                <a:cubicBezTo>
                  <a:pt x="2425182" y="3764374"/>
                  <a:pt x="2411730" y="3764280"/>
                  <a:pt x="2400300" y="3760470"/>
                </a:cubicBezTo>
                <a:cubicBezTo>
                  <a:pt x="2396490" y="3749040"/>
                  <a:pt x="2397389" y="3734699"/>
                  <a:pt x="2388870" y="3726180"/>
                </a:cubicBezTo>
                <a:cubicBezTo>
                  <a:pt x="2369443" y="3706753"/>
                  <a:pt x="2320290" y="3680460"/>
                  <a:pt x="2320290" y="3680460"/>
                </a:cubicBezTo>
                <a:cubicBezTo>
                  <a:pt x="2312760" y="3657871"/>
                  <a:pt x="2306143" y="3627994"/>
                  <a:pt x="2286000" y="3611880"/>
                </a:cubicBezTo>
                <a:cubicBezTo>
                  <a:pt x="2276592" y="3604354"/>
                  <a:pt x="2263140" y="3604260"/>
                  <a:pt x="2251710" y="3600450"/>
                </a:cubicBezTo>
                <a:cubicBezTo>
                  <a:pt x="2222980" y="3514261"/>
                  <a:pt x="2265076" y="3617158"/>
                  <a:pt x="2205990" y="3543300"/>
                </a:cubicBezTo>
                <a:cubicBezTo>
                  <a:pt x="2161655" y="3487882"/>
                  <a:pt x="2235085" y="3522518"/>
                  <a:pt x="2160270" y="3497580"/>
                </a:cubicBezTo>
                <a:cubicBezTo>
                  <a:pt x="2156460" y="3486150"/>
                  <a:pt x="2156366" y="3472698"/>
                  <a:pt x="2148840" y="3463290"/>
                </a:cubicBezTo>
                <a:cubicBezTo>
                  <a:pt x="2140258" y="3452563"/>
                  <a:pt x="2125103" y="3449224"/>
                  <a:pt x="2114550" y="3440430"/>
                </a:cubicBezTo>
                <a:cubicBezTo>
                  <a:pt x="2102132" y="3430082"/>
                  <a:pt x="2090184" y="3418899"/>
                  <a:pt x="2080260" y="3406140"/>
                </a:cubicBezTo>
                <a:cubicBezTo>
                  <a:pt x="2063392" y="3384453"/>
                  <a:pt x="2053967" y="3356987"/>
                  <a:pt x="2034540" y="3337560"/>
                </a:cubicBezTo>
                <a:cubicBezTo>
                  <a:pt x="2023110" y="3326130"/>
                  <a:pt x="2010598" y="3315688"/>
                  <a:pt x="2000250" y="3303270"/>
                </a:cubicBezTo>
                <a:cubicBezTo>
                  <a:pt x="1970061" y="3267044"/>
                  <a:pt x="1971143" y="3250240"/>
                  <a:pt x="1954530" y="3200400"/>
                </a:cubicBezTo>
                <a:lnTo>
                  <a:pt x="1943100" y="3166110"/>
                </a:lnTo>
                <a:cubicBezTo>
                  <a:pt x="1914370" y="3079921"/>
                  <a:pt x="1953125" y="3186160"/>
                  <a:pt x="1908810" y="3097530"/>
                </a:cubicBezTo>
                <a:cubicBezTo>
                  <a:pt x="1903422" y="3086754"/>
                  <a:pt x="1903231" y="3073772"/>
                  <a:pt x="1897380" y="3063240"/>
                </a:cubicBezTo>
                <a:cubicBezTo>
                  <a:pt x="1884037" y="3039223"/>
                  <a:pt x="1860348" y="3020724"/>
                  <a:pt x="1851660" y="2994660"/>
                </a:cubicBezTo>
                <a:cubicBezTo>
                  <a:pt x="1835886" y="2947338"/>
                  <a:pt x="1850255" y="2967053"/>
                  <a:pt x="1805940" y="2937510"/>
                </a:cubicBezTo>
                <a:cubicBezTo>
                  <a:pt x="1769714" y="2883170"/>
                  <a:pt x="1787424" y="2916252"/>
                  <a:pt x="1760220" y="2834640"/>
                </a:cubicBezTo>
                <a:cubicBezTo>
                  <a:pt x="1756410" y="2823210"/>
                  <a:pt x="1755473" y="2810375"/>
                  <a:pt x="1748790" y="2800350"/>
                </a:cubicBezTo>
                <a:cubicBezTo>
                  <a:pt x="1741170" y="2788920"/>
                  <a:pt x="1732073" y="2778347"/>
                  <a:pt x="1725930" y="2766060"/>
                </a:cubicBezTo>
                <a:cubicBezTo>
                  <a:pt x="1720542" y="2755284"/>
                  <a:pt x="1720351" y="2742302"/>
                  <a:pt x="1714500" y="2731770"/>
                </a:cubicBezTo>
                <a:cubicBezTo>
                  <a:pt x="1701157" y="2707753"/>
                  <a:pt x="1677468" y="2689254"/>
                  <a:pt x="1668780" y="2663190"/>
                </a:cubicBezTo>
                <a:cubicBezTo>
                  <a:pt x="1655646" y="2623788"/>
                  <a:pt x="1665869" y="2637419"/>
                  <a:pt x="1645920" y="2617470"/>
                </a:cubicBezTo>
                <a:lnTo>
                  <a:pt x="0" y="2617470"/>
                </a:lnTo>
                <a:lnTo>
                  <a:pt x="11430" y="12573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 flipV="1">
            <a:off x="7171918" y="1752600"/>
            <a:ext cx="2048282" cy="4653146"/>
          </a:xfrm>
          <a:custGeom>
            <a:avLst/>
            <a:gdLst>
              <a:gd name="connsiteX0" fmla="*/ 2133600 w 2168769"/>
              <a:gd name="connsiteY0" fmla="*/ 0 h 6002216"/>
              <a:gd name="connsiteX1" fmla="*/ 2133600 w 2168769"/>
              <a:gd name="connsiteY1" fmla="*/ 0 h 6002216"/>
              <a:gd name="connsiteX2" fmla="*/ 1875692 w 2168769"/>
              <a:gd name="connsiteY2" fmla="*/ 23446 h 6002216"/>
              <a:gd name="connsiteX3" fmla="*/ 1758461 w 2168769"/>
              <a:gd name="connsiteY3" fmla="*/ 35169 h 6002216"/>
              <a:gd name="connsiteX4" fmla="*/ 1711569 w 2168769"/>
              <a:gd name="connsiteY4" fmla="*/ 46892 h 6002216"/>
              <a:gd name="connsiteX5" fmla="*/ 1641231 w 2168769"/>
              <a:gd name="connsiteY5" fmla="*/ 58615 h 6002216"/>
              <a:gd name="connsiteX6" fmla="*/ 1570892 w 2168769"/>
              <a:gd name="connsiteY6" fmla="*/ 82061 h 6002216"/>
              <a:gd name="connsiteX7" fmla="*/ 1535723 w 2168769"/>
              <a:gd name="connsiteY7" fmla="*/ 93784 h 6002216"/>
              <a:gd name="connsiteX8" fmla="*/ 1441938 w 2168769"/>
              <a:gd name="connsiteY8" fmla="*/ 105507 h 6002216"/>
              <a:gd name="connsiteX9" fmla="*/ 1371600 w 2168769"/>
              <a:gd name="connsiteY9" fmla="*/ 128953 h 6002216"/>
              <a:gd name="connsiteX10" fmla="*/ 1336431 w 2168769"/>
              <a:gd name="connsiteY10" fmla="*/ 140677 h 6002216"/>
              <a:gd name="connsiteX11" fmla="*/ 1219200 w 2168769"/>
              <a:gd name="connsiteY11" fmla="*/ 164123 h 6002216"/>
              <a:gd name="connsiteX12" fmla="*/ 1043354 w 2168769"/>
              <a:gd name="connsiteY12" fmla="*/ 222738 h 6002216"/>
              <a:gd name="connsiteX13" fmla="*/ 973015 w 2168769"/>
              <a:gd name="connsiteY13" fmla="*/ 246184 h 6002216"/>
              <a:gd name="connsiteX14" fmla="*/ 902677 w 2168769"/>
              <a:gd name="connsiteY14" fmla="*/ 281353 h 6002216"/>
              <a:gd name="connsiteX15" fmla="*/ 844061 w 2168769"/>
              <a:gd name="connsiteY15" fmla="*/ 316523 h 6002216"/>
              <a:gd name="connsiteX16" fmla="*/ 773723 w 2168769"/>
              <a:gd name="connsiteY16" fmla="*/ 363415 h 6002216"/>
              <a:gd name="connsiteX17" fmla="*/ 715108 w 2168769"/>
              <a:gd name="connsiteY17" fmla="*/ 422030 h 6002216"/>
              <a:gd name="connsiteX18" fmla="*/ 691661 w 2168769"/>
              <a:gd name="connsiteY18" fmla="*/ 457200 h 6002216"/>
              <a:gd name="connsiteX19" fmla="*/ 656492 w 2168769"/>
              <a:gd name="connsiteY19" fmla="*/ 527538 h 6002216"/>
              <a:gd name="connsiteX20" fmla="*/ 621323 w 2168769"/>
              <a:gd name="connsiteY20" fmla="*/ 550984 h 6002216"/>
              <a:gd name="connsiteX21" fmla="*/ 586154 w 2168769"/>
              <a:gd name="connsiteY21" fmla="*/ 609600 h 6002216"/>
              <a:gd name="connsiteX22" fmla="*/ 574431 w 2168769"/>
              <a:gd name="connsiteY22" fmla="*/ 644769 h 6002216"/>
              <a:gd name="connsiteX23" fmla="*/ 539261 w 2168769"/>
              <a:gd name="connsiteY23" fmla="*/ 656492 h 6002216"/>
              <a:gd name="connsiteX24" fmla="*/ 492369 w 2168769"/>
              <a:gd name="connsiteY24" fmla="*/ 750277 h 6002216"/>
              <a:gd name="connsiteX25" fmla="*/ 480646 w 2168769"/>
              <a:gd name="connsiteY25" fmla="*/ 785446 h 6002216"/>
              <a:gd name="connsiteX26" fmla="*/ 445477 w 2168769"/>
              <a:gd name="connsiteY26" fmla="*/ 808892 h 6002216"/>
              <a:gd name="connsiteX27" fmla="*/ 422031 w 2168769"/>
              <a:gd name="connsiteY27" fmla="*/ 879230 h 6002216"/>
              <a:gd name="connsiteX28" fmla="*/ 375138 w 2168769"/>
              <a:gd name="connsiteY28" fmla="*/ 937846 h 6002216"/>
              <a:gd name="connsiteX29" fmla="*/ 351692 w 2168769"/>
              <a:gd name="connsiteY29" fmla="*/ 1019907 h 6002216"/>
              <a:gd name="connsiteX30" fmla="*/ 316523 w 2168769"/>
              <a:gd name="connsiteY30" fmla="*/ 1113692 h 6002216"/>
              <a:gd name="connsiteX31" fmla="*/ 304800 w 2168769"/>
              <a:gd name="connsiteY31" fmla="*/ 1184030 h 6002216"/>
              <a:gd name="connsiteX32" fmla="*/ 293077 w 2168769"/>
              <a:gd name="connsiteY32" fmla="*/ 1230923 h 6002216"/>
              <a:gd name="connsiteX33" fmla="*/ 281354 w 2168769"/>
              <a:gd name="connsiteY33" fmla="*/ 1289538 h 6002216"/>
              <a:gd name="connsiteX34" fmla="*/ 257908 w 2168769"/>
              <a:gd name="connsiteY34" fmla="*/ 1359877 h 6002216"/>
              <a:gd name="connsiteX35" fmla="*/ 234461 w 2168769"/>
              <a:gd name="connsiteY35" fmla="*/ 1395046 h 6002216"/>
              <a:gd name="connsiteX36" fmla="*/ 199292 w 2168769"/>
              <a:gd name="connsiteY36" fmla="*/ 1465384 h 6002216"/>
              <a:gd name="connsiteX37" fmla="*/ 175846 w 2168769"/>
              <a:gd name="connsiteY37" fmla="*/ 1547446 h 6002216"/>
              <a:gd name="connsiteX38" fmla="*/ 152400 w 2168769"/>
              <a:gd name="connsiteY38" fmla="*/ 1617784 h 6002216"/>
              <a:gd name="connsiteX39" fmla="*/ 140677 w 2168769"/>
              <a:gd name="connsiteY39" fmla="*/ 1652953 h 6002216"/>
              <a:gd name="connsiteX40" fmla="*/ 128954 w 2168769"/>
              <a:gd name="connsiteY40" fmla="*/ 1723292 h 6002216"/>
              <a:gd name="connsiteX41" fmla="*/ 105508 w 2168769"/>
              <a:gd name="connsiteY41" fmla="*/ 1793630 h 6002216"/>
              <a:gd name="connsiteX42" fmla="*/ 93784 w 2168769"/>
              <a:gd name="connsiteY42" fmla="*/ 1875692 h 6002216"/>
              <a:gd name="connsiteX43" fmla="*/ 70338 w 2168769"/>
              <a:gd name="connsiteY43" fmla="*/ 2121877 h 6002216"/>
              <a:gd name="connsiteX44" fmla="*/ 46892 w 2168769"/>
              <a:gd name="connsiteY44" fmla="*/ 2192215 h 6002216"/>
              <a:gd name="connsiteX45" fmla="*/ 35169 w 2168769"/>
              <a:gd name="connsiteY45" fmla="*/ 2227384 h 6002216"/>
              <a:gd name="connsiteX46" fmla="*/ 23446 w 2168769"/>
              <a:gd name="connsiteY46" fmla="*/ 2414953 h 6002216"/>
              <a:gd name="connsiteX47" fmla="*/ 11723 w 2168769"/>
              <a:gd name="connsiteY47" fmla="*/ 2450123 h 6002216"/>
              <a:gd name="connsiteX48" fmla="*/ 0 w 2168769"/>
              <a:gd name="connsiteY48" fmla="*/ 2825261 h 6002216"/>
              <a:gd name="connsiteX49" fmla="*/ 11723 w 2168769"/>
              <a:gd name="connsiteY49" fmla="*/ 3059723 h 6002216"/>
              <a:gd name="connsiteX50" fmla="*/ 35169 w 2168769"/>
              <a:gd name="connsiteY50" fmla="*/ 3200400 h 6002216"/>
              <a:gd name="connsiteX51" fmla="*/ 23446 w 2168769"/>
              <a:gd name="connsiteY51" fmla="*/ 3317630 h 6002216"/>
              <a:gd name="connsiteX52" fmla="*/ 35169 w 2168769"/>
              <a:gd name="connsiteY52" fmla="*/ 3446584 h 6002216"/>
              <a:gd name="connsiteX53" fmla="*/ 35169 w 2168769"/>
              <a:gd name="connsiteY53" fmla="*/ 3446584 h 6002216"/>
              <a:gd name="connsiteX54" fmla="*/ 35169 w 2168769"/>
              <a:gd name="connsiteY54" fmla="*/ 3446584 h 6002216"/>
              <a:gd name="connsiteX55" fmla="*/ 46892 w 2168769"/>
              <a:gd name="connsiteY55" fmla="*/ 3552092 h 6002216"/>
              <a:gd name="connsiteX56" fmla="*/ 58615 w 2168769"/>
              <a:gd name="connsiteY56" fmla="*/ 3622430 h 6002216"/>
              <a:gd name="connsiteX57" fmla="*/ 70338 w 2168769"/>
              <a:gd name="connsiteY57" fmla="*/ 3903784 h 6002216"/>
              <a:gd name="connsiteX58" fmla="*/ 82061 w 2168769"/>
              <a:gd name="connsiteY58" fmla="*/ 3997569 h 6002216"/>
              <a:gd name="connsiteX59" fmla="*/ 93784 w 2168769"/>
              <a:gd name="connsiteY59" fmla="*/ 4149969 h 6002216"/>
              <a:gd name="connsiteX60" fmla="*/ 105508 w 2168769"/>
              <a:gd name="connsiteY60" fmla="*/ 4220307 h 6002216"/>
              <a:gd name="connsiteX61" fmla="*/ 128954 w 2168769"/>
              <a:gd name="connsiteY61" fmla="*/ 4372707 h 6002216"/>
              <a:gd name="connsiteX62" fmla="*/ 140677 w 2168769"/>
              <a:gd name="connsiteY62" fmla="*/ 4407877 h 6002216"/>
              <a:gd name="connsiteX63" fmla="*/ 152400 w 2168769"/>
              <a:gd name="connsiteY63" fmla="*/ 4478215 h 6002216"/>
              <a:gd name="connsiteX64" fmla="*/ 187569 w 2168769"/>
              <a:gd name="connsiteY64" fmla="*/ 4595446 h 6002216"/>
              <a:gd name="connsiteX65" fmla="*/ 199292 w 2168769"/>
              <a:gd name="connsiteY65" fmla="*/ 4689230 h 6002216"/>
              <a:gd name="connsiteX66" fmla="*/ 222738 w 2168769"/>
              <a:gd name="connsiteY66" fmla="*/ 4759569 h 6002216"/>
              <a:gd name="connsiteX67" fmla="*/ 246184 w 2168769"/>
              <a:gd name="connsiteY67" fmla="*/ 4829907 h 6002216"/>
              <a:gd name="connsiteX68" fmla="*/ 269631 w 2168769"/>
              <a:gd name="connsiteY68" fmla="*/ 4900246 h 6002216"/>
              <a:gd name="connsiteX69" fmla="*/ 281354 w 2168769"/>
              <a:gd name="connsiteY69" fmla="*/ 4935415 h 6002216"/>
              <a:gd name="connsiteX70" fmla="*/ 304800 w 2168769"/>
              <a:gd name="connsiteY70" fmla="*/ 4970584 h 6002216"/>
              <a:gd name="connsiteX71" fmla="*/ 328246 w 2168769"/>
              <a:gd name="connsiteY71" fmla="*/ 5040923 h 6002216"/>
              <a:gd name="connsiteX72" fmla="*/ 339969 w 2168769"/>
              <a:gd name="connsiteY72" fmla="*/ 5076092 h 6002216"/>
              <a:gd name="connsiteX73" fmla="*/ 351692 w 2168769"/>
              <a:gd name="connsiteY73" fmla="*/ 5111261 h 6002216"/>
              <a:gd name="connsiteX74" fmla="*/ 375138 w 2168769"/>
              <a:gd name="connsiteY74" fmla="*/ 5146430 h 6002216"/>
              <a:gd name="connsiteX75" fmla="*/ 433754 w 2168769"/>
              <a:gd name="connsiteY75" fmla="*/ 5263661 h 6002216"/>
              <a:gd name="connsiteX76" fmla="*/ 468923 w 2168769"/>
              <a:gd name="connsiteY76" fmla="*/ 5322277 h 6002216"/>
              <a:gd name="connsiteX77" fmla="*/ 550984 w 2168769"/>
              <a:gd name="connsiteY77" fmla="*/ 5404338 h 6002216"/>
              <a:gd name="connsiteX78" fmla="*/ 562708 w 2168769"/>
              <a:gd name="connsiteY78" fmla="*/ 5439507 h 6002216"/>
              <a:gd name="connsiteX79" fmla="*/ 597877 w 2168769"/>
              <a:gd name="connsiteY79" fmla="*/ 5462953 h 6002216"/>
              <a:gd name="connsiteX80" fmla="*/ 656492 w 2168769"/>
              <a:gd name="connsiteY80" fmla="*/ 5509846 h 6002216"/>
              <a:gd name="connsiteX81" fmla="*/ 703384 w 2168769"/>
              <a:gd name="connsiteY81" fmla="*/ 5580184 h 6002216"/>
              <a:gd name="connsiteX82" fmla="*/ 797169 w 2168769"/>
              <a:gd name="connsiteY82" fmla="*/ 5650523 h 6002216"/>
              <a:gd name="connsiteX83" fmla="*/ 867508 w 2168769"/>
              <a:gd name="connsiteY83" fmla="*/ 5697415 h 6002216"/>
              <a:gd name="connsiteX84" fmla="*/ 914400 w 2168769"/>
              <a:gd name="connsiteY84" fmla="*/ 5720861 h 6002216"/>
              <a:gd name="connsiteX85" fmla="*/ 973015 w 2168769"/>
              <a:gd name="connsiteY85" fmla="*/ 5744307 h 6002216"/>
              <a:gd name="connsiteX86" fmla="*/ 1008184 w 2168769"/>
              <a:gd name="connsiteY86" fmla="*/ 5767753 h 6002216"/>
              <a:gd name="connsiteX87" fmla="*/ 1055077 w 2168769"/>
              <a:gd name="connsiteY87" fmla="*/ 5779477 h 6002216"/>
              <a:gd name="connsiteX88" fmla="*/ 1090246 w 2168769"/>
              <a:gd name="connsiteY88" fmla="*/ 5791200 h 6002216"/>
              <a:gd name="connsiteX89" fmla="*/ 1172308 w 2168769"/>
              <a:gd name="connsiteY89" fmla="*/ 5849815 h 6002216"/>
              <a:gd name="connsiteX90" fmla="*/ 1230923 w 2168769"/>
              <a:gd name="connsiteY90" fmla="*/ 5861538 h 6002216"/>
              <a:gd name="connsiteX91" fmla="*/ 1266092 w 2168769"/>
              <a:gd name="connsiteY91" fmla="*/ 5884984 h 6002216"/>
              <a:gd name="connsiteX92" fmla="*/ 1336431 w 2168769"/>
              <a:gd name="connsiteY92" fmla="*/ 5908430 h 6002216"/>
              <a:gd name="connsiteX93" fmla="*/ 1406769 w 2168769"/>
              <a:gd name="connsiteY93" fmla="*/ 5931877 h 6002216"/>
              <a:gd name="connsiteX94" fmla="*/ 1477108 w 2168769"/>
              <a:gd name="connsiteY94" fmla="*/ 5955323 h 6002216"/>
              <a:gd name="connsiteX95" fmla="*/ 1664677 w 2168769"/>
              <a:gd name="connsiteY95" fmla="*/ 5978769 h 6002216"/>
              <a:gd name="connsiteX96" fmla="*/ 1699846 w 2168769"/>
              <a:gd name="connsiteY96" fmla="*/ 5990492 h 6002216"/>
              <a:gd name="connsiteX97" fmla="*/ 2168769 w 2168769"/>
              <a:gd name="connsiteY97" fmla="*/ 6002215 h 6002216"/>
              <a:gd name="connsiteX98" fmla="*/ 2133600 w 2168769"/>
              <a:gd name="connsiteY98" fmla="*/ 0 h 6002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2168769" h="6002216">
                <a:moveTo>
                  <a:pt x="2133600" y="0"/>
                </a:moveTo>
                <a:lnTo>
                  <a:pt x="2133600" y="0"/>
                </a:lnTo>
                <a:lnTo>
                  <a:pt x="1875692" y="23446"/>
                </a:lnTo>
                <a:lnTo>
                  <a:pt x="1758461" y="35169"/>
                </a:lnTo>
                <a:cubicBezTo>
                  <a:pt x="1742830" y="39077"/>
                  <a:pt x="1727368" y="43732"/>
                  <a:pt x="1711569" y="46892"/>
                </a:cubicBezTo>
                <a:cubicBezTo>
                  <a:pt x="1688261" y="51554"/>
                  <a:pt x="1664291" y="52850"/>
                  <a:pt x="1641231" y="58615"/>
                </a:cubicBezTo>
                <a:cubicBezTo>
                  <a:pt x="1617254" y="64609"/>
                  <a:pt x="1594338" y="74246"/>
                  <a:pt x="1570892" y="82061"/>
                </a:cubicBezTo>
                <a:cubicBezTo>
                  <a:pt x="1559169" y="85969"/>
                  <a:pt x="1547985" y="92251"/>
                  <a:pt x="1535723" y="93784"/>
                </a:cubicBezTo>
                <a:lnTo>
                  <a:pt x="1441938" y="105507"/>
                </a:lnTo>
                <a:lnTo>
                  <a:pt x="1371600" y="128953"/>
                </a:lnTo>
                <a:cubicBezTo>
                  <a:pt x="1359877" y="132861"/>
                  <a:pt x="1348548" y="138254"/>
                  <a:pt x="1336431" y="140677"/>
                </a:cubicBezTo>
                <a:cubicBezTo>
                  <a:pt x="1297354" y="148492"/>
                  <a:pt x="1257006" y="151521"/>
                  <a:pt x="1219200" y="164123"/>
                </a:cubicBezTo>
                <a:lnTo>
                  <a:pt x="1043354" y="222738"/>
                </a:lnTo>
                <a:cubicBezTo>
                  <a:pt x="1043353" y="222738"/>
                  <a:pt x="973016" y="246183"/>
                  <a:pt x="973015" y="246184"/>
                </a:cubicBezTo>
                <a:cubicBezTo>
                  <a:pt x="927564" y="276485"/>
                  <a:pt x="951212" y="265175"/>
                  <a:pt x="902677" y="281353"/>
                </a:cubicBezTo>
                <a:cubicBezTo>
                  <a:pt x="850077" y="333955"/>
                  <a:pt x="912542" y="278478"/>
                  <a:pt x="844061" y="316523"/>
                </a:cubicBezTo>
                <a:cubicBezTo>
                  <a:pt x="819428" y="330208"/>
                  <a:pt x="773723" y="363415"/>
                  <a:pt x="773723" y="363415"/>
                </a:cubicBezTo>
                <a:cubicBezTo>
                  <a:pt x="711200" y="457199"/>
                  <a:pt x="793261" y="343877"/>
                  <a:pt x="715108" y="422030"/>
                </a:cubicBezTo>
                <a:cubicBezTo>
                  <a:pt x="705145" y="431993"/>
                  <a:pt x="699477" y="445477"/>
                  <a:pt x="691661" y="457200"/>
                </a:cubicBezTo>
                <a:cubicBezTo>
                  <a:pt x="682126" y="485804"/>
                  <a:pt x="679217" y="504813"/>
                  <a:pt x="656492" y="527538"/>
                </a:cubicBezTo>
                <a:cubicBezTo>
                  <a:pt x="646529" y="537501"/>
                  <a:pt x="633046" y="543169"/>
                  <a:pt x="621323" y="550984"/>
                </a:cubicBezTo>
                <a:cubicBezTo>
                  <a:pt x="588114" y="650611"/>
                  <a:pt x="634429" y="529140"/>
                  <a:pt x="586154" y="609600"/>
                </a:cubicBezTo>
                <a:cubicBezTo>
                  <a:pt x="579796" y="620196"/>
                  <a:pt x="583169" y="636031"/>
                  <a:pt x="574431" y="644769"/>
                </a:cubicBezTo>
                <a:cubicBezTo>
                  <a:pt x="565693" y="653507"/>
                  <a:pt x="550984" y="652584"/>
                  <a:pt x="539261" y="656492"/>
                </a:cubicBezTo>
                <a:cubicBezTo>
                  <a:pt x="512320" y="737316"/>
                  <a:pt x="533290" y="709354"/>
                  <a:pt x="492369" y="750277"/>
                </a:cubicBezTo>
                <a:cubicBezTo>
                  <a:pt x="488461" y="762000"/>
                  <a:pt x="488365" y="775797"/>
                  <a:pt x="480646" y="785446"/>
                </a:cubicBezTo>
                <a:cubicBezTo>
                  <a:pt x="471844" y="796448"/>
                  <a:pt x="452944" y="796944"/>
                  <a:pt x="445477" y="808892"/>
                </a:cubicBezTo>
                <a:cubicBezTo>
                  <a:pt x="432378" y="829850"/>
                  <a:pt x="439507" y="861754"/>
                  <a:pt x="422031" y="879230"/>
                </a:cubicBezTo>
                <a:cubicBezTo>
                  <a:pt x="388621" y="912640"/>
                  <a:pt x="404715" y="893480"/>
                  <a:pt x="375138" y="937846"/>
                </a:cubicBezTo>
                <a:cubicBezTo>
                  <a:pt x="369189" y="961642"/>
                  <a:pt x="361783" y="996361"/>
                  <a:pt x="351692" y="1019907"/>
                </a:cubicBezTo>
                <a:cubicBezTo>
                  <a:pt x="323702" y="1085218"/>
                  <a:pt x="330031" y="1046151"/>
                  <a:pt x="316523" y="1113692"/>
                </a:cubicBezTo>
                <a:cubicBezTo>
                  <a:pt x="311861" y="1137000"/>
                  <a:pt x="309462" y="1160722"/>
                  <a:pt x="304800" y="1184030"/>
                </a:cubicBezTo>
                <a:cubicBezTo>
                  <a:pt x="301640" y="1199829"/>
                  <a:pt x="296572" y="1215195"/>
                  <a:pt x="293077" y="1230923"/>
                </a:cubicBezTo>
                <a:cubicBezTo>
                  <a:pt x="288755" y="1250374"/>
                  <a:pt x="286597" y="1270315"/>
                  <a:pt x="281354" y="1289538"/>
                </a:cubicBezTo>
                <a:cubicBezTo>
                  <a:pt x="274851" y="1313382"/>
                  <a:pt x="271618" y="1339314"/>
                  <a:pt x="257908" y="1359877"/>
                </a:cubicBezTo>
                <a:lnTo>
                  <a:pt x="234461" y="1395046"/>
                </a:lnTo>
                <a:cubicBezTo>
                  <a:pt x="204995" y="1483444"/>
                  <a:pt x="244743" y="1374482"/>
                  <a:pt x="199292" y="1465384"/>
                </a:cubicBezTo>
                <a:cubicBezTo>
                  <a:pt x="189442" y="1485084"/>
                  <a:pt x="181480" y="1528665"/>
                  <a:pt x="175846" y="1547446"/>
                </a:cubicBezTo>
                <a:cubicBezTo>
                  <a:pt x="168744" y="1571118"/>
                  <a:pt x="160215" y="1594338"/>
                  <a:pt x="152400" y="1617784"/>
                </a:cubicBezTo>
                <a:lnTo>
                  <a:pt x="140677" y="1652953"/>
                </a:lnTo>
                <a:cubicBezTo>
                  <a:pt x="136769" y="1676399"/>
                  <a:pt x="134719" y="1700232"/>
                  <a:pt x="128954" y="1723292"/>
                </a:cubicBezTo>
                <a:cubicBezTo>
                  <a:pt x="122960" y="1747268"/>
                  <a:pt x="105508" y="1793630"/>
                  <a:pt x="105508" y="1793630"/>
                </a:cubicBezTo>
                <a:cubicBezTo>
                  <a:pt x="101600" y="1820984"/>
                  <a:pt x="96404" y="1848185"/>
                  <a:pt x="93784" y="1875692"/>
                </a:cubicBezTo>
                <a:cubicBezTo>
                  <a:pt x="89041" y="1925487"/>
                  <a:pt x="85309" y="2057003"/>
                  <a:pt x="70338" y="2121877"/>
                </a:cubicBezTo>
                <a:cubicBezTo>
                  <a:pt x="64781" y="2145958"/>
                  <a:pt x="54707" y="2168769"/>
                  <a:pt x="46892" y="2192215"/>
                </a:cubicBezTo>
                <a:lnTo>
                  <a:pt x="35169" y="2227384"/>
                </a:lnTo>
                <a:cubicBezTo>
                  <a:pt x="31261" y="2289907"/>
                  <a:pt x="30004" y="2352652"/>
                  <a:pt x="23446" y="2414953"/>
                </a:cubicBezTo>
                <a:cubicBezTo>
                  <a:pt x="22152" y="2427243"/>
                  <a:pt x="12428" y="2437786"/>
                  <a:pt x="11723" y="2450123"/>
                </a:cubicBezTo>
                <a:cubicBezTo>
                  <a:pt x="4586" y="2575026"/>
                  <a:pt x="3908" y="2700215"/>
                  <a:pt x="0" y="2825261"/>
                </a:cubicBezTo>
                <a:cubicBezTo>
                  <a:pt x="3908" y="2903415"/>
                  <a:pt x="4419" y="2981813"/>
                  <a:pt x="11723" y="3059723"/>
                </a:cubicBezTo>
                <a:cubicBezTo>
                  <a:pt x="16160" y="3107055"/>
                  <a:pt x="35169" y="3200400"/>
                  <a:pt x="35169" y="3200400"/>
                </a:cubicBezTo>
                <a:cubicBezTo>
                  <a:pt x="31261" y="3239477"/>
                  <a:pt x="23446" y="3278358"/>
                  <a:pt x="23446" y="3317630"/>
                </a:cubicBezTo>
                <a:cubicBezTo>
                  <a:pt x="23446" y="3360792"/>
                  <a:pt x="35169" y="3446584"/>
                  <a:pt x="35169" y="3446584"/>
                </a:cubicBezTo>
                <a:lnTo>
                  <a:pt x="35169" y="3446584"/>
                </a:lnTo>
                <a:lnTo>
                  <a:pt x="35169" y="3446584"/>
                </a:lnTo>
                <a:cubicBezTo>
                  <a:pt x="39077" y="3481753"/>
                  <a:pt x="42215" y="3517017"/>
                  <a:pt x="46892" y="3552092"/>
                </a:cubicBezTo>
                <a:cubicBezTo>
                  <a:pt x="50033" y="3575653"/>
                  <a:pt x="57034" y="3598713"/>
                  <a:pt x="58615" y="3622430"/>
                </a:cubicBezTo>
                <a:cubicBezTo>
                  <a:pt x="64859" y="3716088"/>
                  <a:pt x="64483" y="3810101"/>
                  <a:pt x="70338" y="3903784"/>
                </a:cubicBezTo>
                <a:cubicBezTo>
                  <a:pt x="72303" y="3935228"/>
                  <a:pt x="79074" y="3966206"/>
                  <a:pt x="82061" y="3997569"/>
                </a:cubicBezTo>
                <a:cubicBezTo>
                  <a:pt x="86891" y="4048290"/>
                  <a:pt x="88450" y="4099299"/>
                  <a:pt x="93784" y="4149969"/>
                </a:cubicBezTo>
                <a:cubicBezTo>
                  <a:pt x="96272" y="4173608"/>
                  <a:pt x="101894" y="4196814"/>
                  <a:pt x="105508" y="4220307"/>
                </a:cubicBezTo>
                <a:cubicBezTo>
                  <a:pt x="110183" y="4250697"/>
                  <a:pt x="121642" y="4339805"/>
                  <a:pt x="128954" y="4372707"/>
                </a:cubicBezTo>
                <a:cubicBezTo>
                  <a:pt x="131635" y="4384770"/>
                  <a:pt x="137996" y="4395814"/>
                  <a:pt x="140677" y="4407877"/>
                </a:cubicBezTo>
                <a:cubicBezTo>
                  <a:pt x="145833" y="4431080"/>
                  <a:pt x="146635" y="4455155"/>
                  <a:pt x="152400" y="4478215"/>
                </a:cubicBezTo>
                <a:cubicBezTo>
                  <a:pt x="168036" y="4540761"/>
                  <a:pt x="178265" y="4539622"/>
                  <a:pt x="187569" y="4595446"/>
                </a:cubicBezTo>
                <a:cubicBezTo>
                  <a:pt x="192748" y="4626522"/>
                  <a:pt x="192691" y="4658425"/>
                  <a:pt x="199292" y="4689230"/>
                </a:cubicBezTo>
                <a:cubicBezTo>
                  <a:pt x="204470" y="4713396"/>
                  <a:pt x="214923" y="4736123"/>
                  <a:pt x="222738" y="4759569"/>
                </a:cubicBezTo>
                <a:lnTo>
                  <a:pt x="246184" y="4829907"/>
                </a:lnTo>
                <a:lnTo>
                  <a:pt x="269631" y="4900246"/>
                </a:lnTo>
                <a:cubicBezTo>
                  <a:pt x="273539" y="4911969"/>
                  <a:pt x="274499" y="4925133"/>
                  <a:pt x="281354" y="4935415"/>
                </a:cubicBezTo>
                <a:cubicBezTo>
                  <a:pt x="289169" y="4947138"/>
                  <a:pt x="299078" y="4957709"/>
                  <a:pt x="304800" y="4970584"/>
                </a:cubicBezTo>
                <a:cubicBezTo>
                  <a:pt x="314837" y="4993168"/>
                  <a:pt x="320431" y="5017477"/>
                  <a:pt x="328246" y="5040923"/>
                </a:cubicBezTo>
                <a:lnTo>
                  <a:pt x="339969" y="5076092"/>
                </a:lnTo>
                <a:cubicBezTo>
                  <a:pt x="343877" y="5087815"/>
                  <a:pt x="344837" y="5100979"/>
                  <a:pt x="351692" y="5111261"/>
                </a:cubicBezTo>
                <a:lnTo>
                  <a:pt x="375138" y="5146430"/>
                </a:lnTo>
                <a:cubicBezTo>
                  <a:pt x="404763" y="5235305"/>
                  <a:pt x="383755" y="5196998"/>
                  <a:pt x="433754" y="5263661"/>
                </a:cubicBezTo>
                <a:cubicBezTo>
                  <a:pt x="456168" y="5330903"/>
                  <a:pt x="430303" y="5270783"/>
                  <a:pt x="468923" y="5322277"/>
                </a:cubicBezTo>
                <a:cubicBezTo>
                  <a:pt x="531626" y="5405882"/>
                  <a:pt x="485155" y="5382395"/>
                  <a:pt x="550984" y="5404338"/>
                </a:cubicBezTo>
                <a:cubicBezTo>
                  <a:pt x="554892" y="5416061"/>
                  <a:pt x="554988" y="5429858"/>
                  <a:pt x="562708" y="5439507"/>
                </a:cubicBezTo>
                <a:cubicBezTo>
                  <a:pt x="571510" y="5450509"/>
                  <a:pt x="586875" y="5454151"/>
                  <a:pt x="597877" y="5462953"/>
                </a:cubicBezTo>
                <a:cubicBezTo>
                  <a:pt x="681398" y="5529771"/>
                  <a:pt x="548247" y="5437682"/>
                  <a:pt x="656492" y="5509846"/>
                </a:cubicBezTo>
                <a:cubicBezTo>
                  <a:pt x="672123" y="5533292"/>
                  <a:pt x="683458" y="5560259"/>
                  <a:pt x="703384" y="5580184"/>
                </a:cubicBezTo>
                <a:cubicBezTo>
                  <a:pt x="746756" y="5623555"/>
                  <a:pt x="717636" y="5597500"/>
                  <a:pt x="797169" y="5650523"/>
                </a:cubicBezTo>
                <a:cubicBezTo>
                  <a:pt x="797174" y="5650527"/>
                  <a:pt x="867503" y="5697412"/>
                  <a:pt x="867508" y="5697415"/>
                </a:cubicBezTo>
                <a:cubicBezTo>
                  <a:pt x="883139" y="5705230"/>
                  <a:pt x="898431" y="5713763"/>
                  <a:pt x="914400" y="5720861"/>
                </a:cubicBezTo>
                <a:cubicBezTo>
                  <a:pt x="933630" y="5729408"/>
                  <a:pt x="954193" y="5734896"/>
                  <a:pt x="973015" y="5744307"/>
                </a:cubicBezTo>
                <a:cubicBezTo>
                  <a:pt x="985617" y="5750608"/>
                  <a:pt x="995234" y="5762203"/>
                  <a:pt x="1008184" y="5767753"/>
                </a:cubicBezTo>
                <a:cubicBezTo>
                  <a:pt x="1022993" y="5774100"/>
                  <a:pt x="1039585" y="5775051"/>
                  <a:pt x="1055077" y="5779477"/>
                </a:cubicBezTo>
                <a:cubicBezTo>
                  <a:pt x="1066959" y="5782872"/>
                  <a:pt x="1078523" y="5787292"/>
                  <a:pt x="1090246" y="5791200"/>
                </a:cubicBezTo>
                <a:cubicBezTo>
                  <a:pt x="1092946" y="5793225"/>
                  <a:pt x="1160877" y="5845529"/>
                  <a:pt x="1172308" y="5849815"/>
                </a:cubicBezTo>
                <a:cubicBezTo>
                  <a:pt x="1190965" y="5856811"/>
                  <a:pt x="1211385" y="5857630"/>
                  <a:pt x="1230923" y="5861538"/>
                </a:cubicBezTo>
                <a:cubicBezTo>
                  <a:pt x="1242646" y="5869353"/>
                  <a:pt x="1253217" y="5879262"/>
                  <a:pt x="1266092" y="5884984"/>
                </a:cubicBezTo>
                <a:cubicBezTo>
                  <a:pt x="1288676" y="5895021"/>
                  <a:pt x="1312985" y="5900615"/>
                  <a:pt x="1336431" y="5908430"/>
                </a:cubicBezTo>
                <a:lnTo>
                  <a:pt x="1406769" y="5931877"/>
                </a:lnTo>
                <a:lnTo>
                  <a:pt x="1477108" y="5955323"/>
                </a:lnTo>
                <a:lnTo>
                  <a:pt x="1664677" y="5978769"/>
                </a:lnTo>
                <a:cubicBezTo>
                  <a:pt x="1676400" y="5982677"/>
                  <a:pt x="1687505" y="5989859"/>
                  <a:pt x="1699846" y="5990492"/>
                </a:cubicBezTo>
                <a:cubicBezTo>
                  <a:pt x="1936909" y="6002649"/>
                  <a:pt x="2003425" y="6002215"/>
                  <a:pt x="2168769" y="6002215"/>
                </a:cubicBezTo>
                <a:lnTo>
                  <a:pt x="213360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1676400" y="2152681"/>
            <a:ext cx="200700" cy="563165"/>
          </a:xfrm>
          <a:prstGeom prst="ellipse">
            <a:avLst/>
          </a:prstGeom>
          <a:solidFill>
            <a:srgbClr val="008000"/>
          </a:solidFill>
          <a:ln>
            <a:solidFill>
              <a:srgbClr val="006600"/>
            </a:solidFill>
          </a:ln>
          <a:scene3d>
            <a:camera prst="orthographicFront">
              <a:rot lat="0" lon="0" rev="4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1600200" y="2411046"/>
            <a:ext cx="200700" cy="563165"/>
          </a:xfrm>
          <a:prstGeom prst="ellipse">
            <a:avLst/>
          </a:prstGeom>
          <a:solidFill>
            <a:srgbClr val="008000"/>
          </a:solidFill>
          <a:ln>
            <a:solidFill>
              <a:srgbClr val="006600"/>
            </a:solidFill>
          </a:ln>
          <a:scene3d>
            <a:camera prst="orthographicFront">
              <a:rot lat="0" lon="0" rev="4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" name="Group 70"/>
          <p:cNvGrpSpPr/>
          <p:nvPr/>
        </p:nvGrpSpPr>
        <p:grpSpPr>
          <a:xfrm>
            <a:off x="1981200" y="3668346"/>
            <a:ext cx="666528" cy="601883"/>
            <a:chOff x="2274570" y="3409950"/>
            <a:chExt cx="759183" cy="800100"/>
          </a:xfrm>
        </p:grpSpPr>
        <p:sp>
          <p:nvSpPr>
            <p:cNvPr id="72" name="Oval 71"/>
            <p:cNvSpPr/>
            <p:nvPr/>
          </p:nvSpPr>
          <p:spPr>
            <a:xfrm>
              <a:off x="2274570" y="3409950"/>
              <a:ext cx="759183" cy="800100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2438400" y="3657600"/>
              <a:ext cx="152400" cy="17145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2640330" y="3636407"/>
              <a:ext cx="152400" cy="17145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2567940" y="3890010"/>
              <a:ext cx="152400" cy="17145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6" name="Oval 75"/>
          <p:cNvSpPr/>
          <p:nvPr/>
        </p:nvSpPr>
        <p:spPr>
          <a:xfrm>
            <a:off x="2794845" y="5570362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4049371" y="5840046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ight Arrow 77"/>
          <p:cNvSpPr/>
          <p:nvPr/>
        </p:nvSpPr>
        <p:spPr>
          <a:xfrm>
            <a:off x="35123" y="4002540"/>
            <a:ext cx="1340682" cy="465906"/>
          </a:xfrm>
          <a:prstGeom prst="rightArrow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838200" y="2604879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Ca</a:t>
            </a:r>
            <a:r>
              <a:rPr lang="en-US" baseline="30000" dirty="0"/>
              <a:t>2+</a:t>
            </a:r>
            <a:endParaRPr lang="en-US" dirty="0"/>
          </a:p>
        </p:txBody>
      </p:sp>
      <p:sp>
        <p:nvSpPr>
          <p:cNvPr id="80" name="U-Turn Arrow 79"/>
          <p:cNvSpPr/>
          <p:nvPr/>
        </p:nvSpPr>
        <p:spPr>
          <a:xfrm rot="1366616">
            <a:off x="1153263" y="2508094"/>
            <a:ext cx="1143000" cy="33215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1" name="Oval 80"/>
          <p:cNvSpPr/>
          <p:nvPr/>
        </p:nvSpPr>
        <p:spPr>
          <a:xfrm>
            <a:off x="6858000" y="4648602"/>
            <a:ext cx="647700" cy="277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6858000" y="4301892"/>
            <a:ext cx="647700" cy="277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6858000" y="3353202"/>
            <a:ext cx="647700" cy="277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6858000" y="3020646"/>
            <a:ext cx="647700" cy="277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6816090" y="4761816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6819899" y="3445294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ight Arrow 86"/>
          <p:cNvSpPr/>
          <p:nvPr/>
        </p:nvSpPr>
        <p:spPr>
          <a:xfrm>
            <a:off x="6595109" y="3244555"/>
            <a:ext cx="1222791" cy="15709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ight Arrow 87"/>
          <p:cNvSpPr/>
          <p:nvPr/>
        </p:nvSpPr>
        <p:spPr>
          <a:xfrm>
            <a:off x="6598920" y="4539955"/>
            <a:ext cx="1222791" cy="15709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ounded Rectangle 88"/>
          <p:cNvSpPr/>
          <p:nvPr/>
        </p:nvSpPr>
        <p:spPr>
          <a:xfrm rot="1130231">
            <a:off x="3146587" y="5987246"/>
            <a:ext cx="542130" cy="228600"/>
          </a:xfrm>
          <a:prstGeom prst="roundRect">
            <a:avLst/>
          </a:prstGeom>
          <a:solidFill>
            <a:srgbClr val="6600CC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U-Turn Arrow 89"/>
          <p:cNvSpPr/>
          <p:nvPr/>
        </p:nvSpPr>
        <p:spPr>
          <a:xfrm rot="12032592">
            <a:off x="2870118" y="5837561"/>
            <a:ext cx="1143000" cy="308545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4648200" y="5404316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Quad Arrow 91"/>
          <p:cNvSpPr/>
          <p:nvPr/>
        </p:nvSpPr>
        <p:spPr>
          <a:xfrm>
            <a:off x="3200401" y="2511091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Quad Arrow 92"/>
          <p:cNvSpPr/>
          <p:nvPr/>
        </p:nvSpPr>
        <p:spPr>
          <a:xfrm>
            <a:off x="3203752" y="2967933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Quad Arrow 93"/>
          <p:cNvSpPr/>
          <p:nvPr/>
        </p:nvSpPr>
        <p:spPr>
          <a:xfrm>
            <a:off x="3200400" y="4697299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Quad Arrow 94"/>
          <p:cNvSpPr/>
          <p:nvPr/>
        </p:nvSpPr>
        <p:spPr>
          <a:xfrm>
            <a:off x="3216100" y="5192341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2914872" y="2525512"/>
            <a:ext cx="666528" cy="639365"/>
          </a:xfrm>
          <a:prstGeom prst="ellipse">
            <a:avLst/>
          </a:prstGeom>
          <a:solidFill>
            <a:schemeClr val="bg1"/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2906353" y="4727753"/>
            <a:ext cx="705527" cy="637279"/>
          </a:xfrm>
          <a:prstGeom prst="ellipse">
            <a:avLst/>
          </a:prstGeom>
          <a:solidFill>
            <a:schemeClr val="bg1"/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3361631" y="2609825"/>
            <a:ext cx="372169" cy="443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Quad Arrow 98"/>
          <p:cNvSpPr/>
          <p:nvPr/>
        </p:nvSpPr>
        <p:spPr>
          <a:xfrm>
            <a:off x="3412384" y="2511091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Quad Arrow 99"/>
          <p:cNvSpPr/>
          <p:nvPr/>
        </p:nvSpPr>
        <p:spPr>
          <a:xfrm>
            <a:off x="3415735" y="2967933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3395315" y="4808841"/>
            <a:ext cx="372169" cy="443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Quad Arrow 101"/>
          <p:cNvSpPr/>
          <p:nvPr/>
        </p:nvSpPr>
        <p:spPr>
          <a:xfrm>
            <a:off x="3412383" y="4697299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Quad Arrow 102"/>
          <p:cNvSpPr/>
          <p:nvPr/>
        </p:nvSpPr>
        <p:spPr>
          <a:xfrm>
            <a:off x="3428083" y="5192341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3295200" y="2873876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4348786" y="2528186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4796686" y="5194148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5110786" y="2894361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4729786" y="3521194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3940666" y="2681791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791200" y="5410200"/>
            <a:ext cx="312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7. Ion channels open on postsynaptic membrane, allowing ions  to flow into cell. 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-74497" y="5448300"/>
            <a:ext cx="27414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8. Excess NTs are degraded by enzymes or pumped back into presynaptic cell.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6200" y="1676400"/>
            <a:ext cx="2298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3. Ca</a:t>
            </a:r>
            <a:r>
              <a:rPr lang="en-US" baseline="30000" dirty="0"/>
              <a:t>2+ </a:t>
            </a:r>
            <a:r>
              <a:rPr lang="en-US" dirty="0"/>
              <a:t>flows into cell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320844" y="20574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5. NTs are released into synaptic cleft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-76200" y="3519068"/>
            <a:ext cx="1303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1. Action Potential</a:t>
            </a:r>
          </a:p>
        </p:txBody>
      </p:sp>
    </p:spTree>
    <p:extLst>
      <p:ext uri="{BB962C8B-B14F-4D97-AF65-F5344CB8AC3E}">
        <p14:creationId xmlns:p14="http://schemas.microsoft.com/office/powerpoint/2010/main" val="3515613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5" grpId="0"/>
      <p:bldP spid="61" grpId="0"/>
      <p:bldP spid="48" grpId="0"/>
      <p:bldP spid="58" grpId="0"/>
      <p:bldP spid="62" grpId="0"/>
      <p:bldP spid="68" grpId="0"/>
      <p:bldP spid="1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Student Model of Pain Pathway</a:t>
            </a:r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88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Autofit/>
          </a:bodyPr>
          <a:lstStyle/>
          <a:p>
            <a:r>
              <a:rPr lang="en-US" dirty="0"/>
              <a:t>Why would you ever want to decrease the activity of neurons?</a:t>
            </a:r>
          </a:p>
        </p:txBody>
      </p:sp>
      <p:pic>
        <p:nvPicPr>
          <p:cNvPr id="3074" name="Picture 2" descr="http://taft.k12.ca.us/images/linds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43050"/>
            <a:ext cx="5238750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1515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could you decrease the </a:t>
            </a:r>
            <a:br>
              <a:rPr lang="en-US" dirty="0"/>
            </a:br>
            <a:r>
              <a:rPr lang="en-US" dirty="0"/>
              <a:t>activity of neurons?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14400" y="1638300"/>
            <a:ext cx="4648200" cy="4762500"/>
            <a:chOff x="914400" y="1638300"/>
            <a:chExt cx="4648200" cy="4762500"/>
          </a:xfrm>
        </p:grpSpPr>
        <p:sp>
          <p:nvSpPr>
            <p:cNvPr id="6" name="TextBox 5"/>
            <p:cNvSpPr txBox="1"/>
            <p:nvPr/>
          </p:nvSpPr>
          <p:spPr>
            <a:xfrm>
              <a:off x="914400" y="1638300"/>
              <a:ext cx="2057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Sodium (Na</a:t>
              </a:r>
              <a:r>
                <a:rPr lang="en-US" sz="2000" baseline="30000" dirty="0"/>
                <a:t>+</a:t>
              </a:r>
              <a:r>
                <a:rPr lang="en-US" sz="2000" dirty="0"/>
                <a:t>)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505200" y="1638300"/>
              <a:ext cx="2057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Calcium (Ca</a:t>
              </a:r>
              <a:r>
                <a:rPr lang="en-US" sz="2000" baseline="30000" dirty="0"/>
                <a:t>2+</a:t>
              </a:r>
              <a:r>
                <a:rPr lang="en-US" sz="2000" dirty="0"/>
                <a:t>)</a:t>
              </a: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914400" y="2057400"/>
              <a:ext cx="2057400" cy="3812974"/>
              <a:chOff x="914400" y="2057400"/>
              <a:chExt cx="2057400" cy="3812974"/>
            </a:xfrm>
          </p:grpSpPr>
          <p:pic>
            <p:nvPicPr>
              <p:cNvPr id="3" name="Picture 4" descr="mq-fig-03-09-0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2378" t="24282" r="5465" b="20973"/>
              <a:stretch/>
            </p:blipFill>
            <p:spPr bwMode="auto">
              <a:xfrm>
                <a:off x="914400" y="2057400"/>
                <a:ext cx="2057400" cy="38129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1" name="Oval 10"/>
              <p:cNvSpPr/>
              <p:nvPr/>
            </p:nvSpPr>
            <p:spPr>
              <a:xfrm>
                <a:off x="1283970" y="227457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489710" y="211455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805940" y="209931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88820" y="229743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2209800" y="242697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786890" y="396240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2026920" y="528066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741170" y="559308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569720" y="534543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3505200" y="2084906"/>
              <a:ext cx="2057400" cy="3812974"/>
              <a:chOff x="914400" y="2057400"/>
              <a:chExt cx="2057400" cy="3812974"/>
            </a:xfrm>
          </p:grpSpPr>
          <p:pic>
            <p:nvPicPr>
              <p:cNvPr id="22" name="Picture 4" descr="mq-fig-03-09-0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2378" t="24282" r="5465" b="20973"/>
              <a:stretch/>
            </p:blipFill>
            <p:spPr bwMode="auto">
              <a:xfrm>
                <a:off x="914400" y="2057400"/>
                <a:ext cx="2057400" cy="38129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3" name="Oval 22"/>
              <p:cNvSpPr/>
              <p:nvPr/>
            </p:nvSpPr>
            <p:spPr>
              <a:xfrm>
                <a:off x="1283970" y="227457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489710" y="211455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805940" y="209931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988820" y="229743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2209800" y="242697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1786890" y="396240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2026920" y="528066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1741170" y="559308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1569720" y="534543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914400" y="6000690"/>
              <a:ext cx="2057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Positive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505200" y="6000690"/>
              <a:ext cx="2057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Positive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172200" y="1638300"/>
            <a:ext cx="2057400" cy="4762500"/>
            <a:chOff x="6172200" y="1638300"/>
            <a:chExt cx="2057400" cy="4762500"/>
          </a:xfrm>
        </p:grpSpPr>
        <p:pic>
          <p:nvPicPr>
            <p:cNvPr id="5" name="Picture 4" descr="mq-fig-03-09-0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378" t="24282" r="5465" b="20973"/>
            <a:stretch/>
          </p:blipFill>
          <p:spPr bwMode="auto">
            <a:xfrm>
              <a:off x="6172200" y="2038350"/>
              <a:ext cx="2057400" cy="38129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6172200" y="1638300"/>
              <a:ext cx="2057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Chloride (</a:t>
              </a:r>
              <a:r>
                <a:rPr lang="en-US" sz="2000" dirty="0" err="1"/>
                <a:t>Cl</a:t>
              </a:r>
              <a:r>
                <a:rPr lang="en-US" sz="2000" baseline="30000" dirty="0"/>
                <a:t>-</a:t>
              </a:r>
              <a:r>
                <a:rPr lang="en-US" sz="2000" dirty="0"/>
                <a:t>)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172200" y="6000690"/>
              <a:ext cx="2057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Negative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810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Getting to Threshold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09600" y="1752600"/>
            <a:ext cx="8077200" cy="3690257"/>
            <a:chOff x="609600" y="2057400"/>
            <a:chExt cx="8077200" cy="3690257"/>
          </a:xfrm>
        </p:grpSpPr>
        <p:pic>
          <p:nvPicPr>
            <p:cNvPr id="2050" name="Picture 2" descr="http://www.csupomona.edu/~seskandari/physiology/images/Figure_stimulation_excitable_cell.gif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944"/>
            <a:stretch/>
          </p:blipFill>
          <p:spPr bwMode="auto">
            <a:xfrm>
              <a:off x="609600" y="2209799"/>
              <a:ext cx="8077200" cy="35052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3733800" y="2057400"/>
              <a:ext cx="5334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133600" y="5257800"/>
              <a:ext cx="16002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648200" y="5290457"/>
              <a:ext cx="35052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524000" y="4169230"/>
              <a:ext cx="7620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04800" y="5581471"/>
            <a:ext cx="41148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Inhibitory Postsynaptic potentials (IPSP) </a:t>
            </a:r>
            <a:r>
              <a:rPr lang="en-US" dirty="0"/>
              <a:t> caused by entry of negative 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02278" y="2514600"/>
            <a:ext cx="203835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Threshold</a:t>
            </a:r>
            <a:r>
              <a:rPr lang="en-US" dirty="0"/>
              <a:t> – </a:t>
            </a:r>
          </a:p>
          <a:p>
            <a:r>
              <a:rPr lang="en-US" dirty="0"/>
              <a:t>Voltage at which Na</a:t>
            </a:r>
            <a:r>
              <a:rPr lang="en-US" baseline="30000" dirty="0"/>
              <a:t>+</a:t>
            </a:r>
            <a:r>
              <a:rPr lang="en-US" dirty="0"/>
              <a:t> channels open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42308" y="5581471"/>
            <a:ext cx="4049292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Excitatory Postsynaptic potentials (EPSP) </a:t>
            </a:r>
            <a:r>
              <a:rPr lang="en-US" dirty="0"/>
              <a:t>caused by entry of positive ions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2100943" y="4753064"/>
            <a:ext cx="359226" cy="82840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499758" y="4900021"/>
            <a:ext cx="272142" cy="68145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3031478" y="4876799"/>
            <a:ext cx="0" cy="70467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915886" y="3437930"/>
            <a:ext cx="1" cy="731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5105400" y="4648200"/>
            <a:ext cx="359228" cy="94415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6035936" y="4648201"/>
            <a:ext cx="0" cy="94415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6585858" y="4728750"/>
            <a:ext cx="272142" cy="85272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194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Excitatory and Inhibitory Synapses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490014" y="914400"/>
            <a:ext cx="8349186" cy="5561963"/>
            <a:chOff x="797560" y="1219200"/>
            <a:chExt cx="8349186" cy="5561963"/>
          </a:xfrm>
        </p:grpSpPr>
        <p:grpSp>
          <p:nvGrpSpPr>
            <p:cNvPr id="8" name="Group 7"/>
            <p:cNvGrpSpPr/>
            <p:nvPr/>
          </p:nvGrpSpPr>
          <p:grpSpPr>
            <a:xfrm>
              <a:off x="797560" y="1219200"/>
              <a:ext cx="7660640" cy="5561963"/>
              <a:chOff x="797560" y="1219200"/>
              <a:chExt cx="7660640" cy="5561963"/>
            </a:xfrm>
          </p:grpSpPr>
          <p:pic>
            <p:nvPicPr>
              <p:cNvPr id="3" name="Picture 4" descr="mq-fig-02-12-0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059" b="6167"/>
              <a:stretch/>
            </p:blipFill>
            <p:spPr bwMode="auto">
              <a:xfrm>
                <a:off x="797560" y="1219200"/>
                <a:ext cx="7660640" cy="55619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" name="Rectangle 3"/>
              <p:cNvSpPr/>
              <p:nvPr/>
            </p:nvSpPr>
            <p:spPr>
              <a:xfrm>
                <a:off x="1023258" y="1360714"/>
                <a:ext cx="2743200" cy="1143000"/>
              </a:xfrm>
              <a:prstGeom prst="rect">
                <a:avLst/>
              </a:prstGeom>
              <a:solidFill>
                <a:srgbClr val="FFE2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4103914" y="1371600"/>
                <a:ext cx="3048000" cy="1143000"/>
              </a:xfrm>
              <a:prstGeom prst="rect">
                <a:avLst/>
              </a:prstGeom>
              <a:solidFill>
                <a:srgbClr val="FFE2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3439886" y="5606142"/>
                <a:ext cx="2198914" cy="925284"/>
              </a:xfrm>
              <a:prstGeom prst="rect">
                <a:avLst/>
              </a:prstGeom>
              <a:solidFill>
                <a:srgbClr val="FFE2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921828" y="5758542"/>
                <a:ext cx="2383972" cy="925284"/>
              </a:xfrm>
              <a:prstGeom prst="rect">
                <a:avLst/>
              </a:prstGeom>
              <a:solidFill>
                <a:srgbClr val="FFE2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981306" y="1470549"/>
              <a:ext cx="282876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Excitatory Synapse:</a:t>
              </a:r>
            </a:p>
            <a:p>
              <a:r>
                <a:rPr lang="en-US" dirty="0"/>
                <a:t>Neurotransmitters open Na</a:t>
              </a:r>
              <a:r>
                <a:rPr lang="en-US" baseline="30000" dirty="0"/>
                <a:t>+</a:t>
              </a:r>
              <a:r>
                <a:rPr lang="en-US" dirty="0"/>
                <a:t> channels producing EPSPs.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122964" y="1470549"/>
              <a:ext cx="30099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Inhibitory Synapse:</a:t>
              </a:r>
            </a:p>
            <a:p>
              <a:r>
                <a:rPr lang="en-US" dirty="0"/>
                <a:t>Neurotransmitters open </a:t>
              </a:r>
              <a:r>
                <a:rPr lang="en-US" dirty="0" err="1"/>
                <a:t>Cl</a:t>
              </a:r>
              <a:r>
                <a:rPr lang="en-US" baseline="30000" dirty="0"/>
                <a:t>-</a:t>
              </a:r>
              <a:r>
                <a:rPr lang="en-US" dirty="0"/>
                <a:t> channels producing IPSPs.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72152" y="5630133"/>
              <a:ext cx="235406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Initial segment reaches threshold and action potential is fired.</a:t>
              </a:r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779" t="17778" r="19020" b="62793"/>
            <a:stretch/>
          </p:blipFill>
          <p:spPr>
            <a:xfrm rot="10800000">
              <a:off x="5845098" y="5528081"/>
              <a:ext cx="3301648" cy="1200329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6248400" y="5483478"/>
              <a:ext cx="2674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IPSPs encounter EPSPs. Threshold is not reached and no action potential is fired.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7010400" y="34290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-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77000" y="25146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-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43000" y="4260862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219200" y="2798802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181600" y="4255135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257800" y="2793075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C00000"/>
                </a:solidFill>
              </a:rPr>
              <a:t>+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706087" y="914400"/>
            <a:ext cx="5410200" cy="4308882"/>
            <a:chOff x="3706087" y="1219200"/>
            <a:chExt cx="5410200" cy="4308882"/>
          </a:xfrm>
        </p:grpSpPr>
        <p:sp>
          <p:nvSpPr>
            <p:cNvPr id="13" name="Rectangle 12"/>
            <p:cNvSpPr/>
            <p:nvPr/>
          </p:nvSpPr>
          <p:spPr>
            <a:xfrm>
              <a:off x="3706087" y="1219200"/>
              <a:ext cx="5410200" cy="27809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847017" y="2609690"/>
              <a:ext cx="3768671" cy="29183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706364" y="4056949"/>
            <a:ext cx="3132836" cy="2343851"/>
            <a:chOff x="5706364" y="4463665"/>
            <a:chExt cx="3132836" cy="2343851"/>
          </a:xfrm>
        </p:grpSpPr>
        <p:sp>
          <p:nvSpPr>
            <p:cNvPr id="28" name="Rectangle 27"/>
            <p:cNvSpPr/>
            <p:nvPr/>
          </p:nvSpPr>
          <p:spPr>
            <a:xfrm>
              <a:off x="5706364" y="5528082"/>
              <a:ext cx="3132836" cy="12003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 rot="6642830">
              <a:off x="5523130" y="5495921"/>
              <a:ext cx="2343851" cy="279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1311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305800" cy="2895599"/>
          </a:xfrm>
        </p:spPr>
        <p:txBody>
          <a:bodyPr>
            <a:noAutofit/>
          </a:bodyPr>
          <a:lstStyle/>
          <a:p>
            <a:r>
              <a:rPr lang="en-US" dirty="0"/>
              <a:t>Decreasing Neuronal Activity: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Why do we instinctively apply pressure to something that is painful?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18" r="80417" b="22963"/>
          <a:stretch/>
        </p:blipFill>
        <p:spPr>
          <a:xfrm>
            <a:off x="6553200" y="2868110"/>
            <a:ext cx="2375572" cy="350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683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6415</TotalTime>
  <Words>400</Words>
  <Application>Microsoft Office PowerPoint</Application>
  <PresentationFormat>On-screen Show (4:3)</PresentationFormat>
  <Paragraphs>74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Gill Sans</vt:lpstr>
      <vt:lpstr>Office Theme</vt:lpstr>
      <vt:lpstr>Neurological Disorders Lesson 3.3 </vt:lpstr>
      <vt:lpstr>Do Now: Review the steps of synaptic transmission with a partner</vt:lpstr>
      <vt:lpstr>Synaptic Transmission</vt:lpstr>
      <vt:lpstr>Student Model of Pain Pathway</vt:lpstr>
      <vt:lpstr>Why would you ever want to decrease the activity of neurons?</vt:lpstr>
      <vt:lpstr>How could you decrease the  activity of neurons?</vt:lpstr>
      <vt:lpstr>Getting to Threshold</vt:lpstr>
      <vt:lpstr>Excitatory and Inhibitory Synapses</vt:lpstr>
      <vt:lpstr>Decreasing Neuronal Activity:  Why do we instinctively apply pressure to something that is painful?</vt:lpstr>
      <vt:lpstr>Build the Circuit in the Spinal Cord</vt:lpstr>
      <vt:lpstr>Build the Circuit in the Spinal Cord</vt:lpstr>
      <vt:lpstr>Add the Pressure Neuron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Five Senses In the Brain</dc:title>
  <dc:creator>KatieJeff</dc:creator>
  <cp:lastModifiedBy>KACIE MARCHETTI</cp:lastModifiedBy>
  <cp:revision>67</cp:revision>
  <dcterms:created xsi:type="dcterms:W3CDTF">2012-02-07T14:43:48Z</dcterms:created>
  <dcterms:modified xsi:type="dcterms:W3CDTF">2020-01-30T17:56:33Z</dcterms:modified>
</cp:coreProperties>
</file>